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97"/>
  </p:handoutMasterIdLst>
  <p:sldIdLst>
    <p:sldId id="304" r:id="rId3"/>
    <p:sldId id="10036" r:id="rId5"/>
    <p:sldId id="10144" r:id="rId6"/>
    <p:sldId id="10656" r:id="rId7"/>
    <p:sldId id="10225" r:id="rId8"/>
    <p:sldId id="10658" r:id="rId9"/>
    <p:sldId id="9927" r:id="rId10"/>
    <p:sldId id="10723" r:id="rId11"/>
    <p:sldId id="10214" r:id="rId12"/>
    <p:sldId id="10215" r:id="rId13"/>
    <p:sldId id="10786" r:id="rId14"/>
    <p:sldId id="10408" r:id="rId15"/>
    <p:sldId id="10220" r:id="rId16"/>
    <p:sldId id="10940" r:id="rId17"/>
    <p:sldId id="10939" r:id="rId18"/>
    <p:sldId id="10213" r:id="rId19"/>
    <p:sldId id="10788" r:id="rId20"/>
    <p:sldId id="10789" r:id="rId21"/>
    <p:sldId id="10942" r:id="rId22"/>
    <p:sldId id="10945" r:id="rId23"/>
    <p:sldId id="10790" r:id="rId24"/>
    <p:sldId id="10245" r:id="rId25"/>
    <p:sldId id="10229" r:id="rId26"/>
    <p:sldId id="10230" r:id="rId27"/>
    <p:sldId id="10231" r:id="rId28"/>
    <p:sldId id="10232" r:id="rId29"/>
    <p:sldId id="10661" r:id="rId30"/>
    <p:sldId id="10233" r:id="rId31"/>
    <p:sldId id="10662" r:id="rId32"/>
    <p:sldId id="10234" r:id="rId33"/>
    <p:sldId id="10664" r:id="rId34"/>
    <p:sldId id="10246" r:id="rId35"/>
    <p:sldId id="10235" r:id="rId36"/>
    <p:sldId id="10948" r:id="rId37"/>
    <p:sldId id="10236" r:id="rId38"/>
    <p:sldId id="10328" r:id="rId39"/>
    <p:sldId id="10239" r:id="rId40"/>
    <p:sldId id="10668" r:id="rId41"/>
    <p:sldId id="10329" r:id="rId42"/>
    <p:sldId id="10490" r:id="rId43"/>
    <p:sldId id="10491" r:id="rId44"/>
    <p:sldId id="10852" r:id="rId45"/>
    <p:sldId id="10240" r:id="rId46"/>
    <p:sldId id="10559" r:id="rId47"/>
    <p:sldId id="10332" r:id="rId48"/>
    <p:sldId id="10567" r:id="rId49"/>
    <p:sldId id="10854" r:id="rId50"/>
    <p:sldId id="10563" r:id="rId51"/>
    <p:sldId id="10564" r:id="rId52"/>
    <p:sldId id="10566" r:id="rId53"/>
    <p:sldId id="10493" r:id="rId54"/>
    <p:sldId id="10492" r:id="rId55"/>
    <p:sldId id="10333" r:id="rId56"/>
    <p:sldId id="10855" r:id="rId57"/>
    <p:sldId id="10858" r:id="rId58"/>
    <p:sldId id="10949" r:id="rId59"/>
    <p:sldId id="10856" r:id="rId60"/>
    <p:sldId id="10950" r:id="rId61"/>
    <p:sldId id="10568" r:id="rId62"/>
    <p:sldId id="10908" r:id="rId63"/>
    <p:sldId id="10951" r:id="rId64"/>
    <p:sldId id="10952" r:id="rId65"/>
    <p:sldId id="10910" r:id="rId66"/>
    <p:sldId id="10953" r:id="rId67"/>
    <p:sldId id="10954" r:id="rId68"/>
    <p:sldId id="10926" r:id="rId69"/>
    <p:sldId id="10641" r:id="rId70"/>
    <p:sldId id="11018" r:id="rId71"/>
    <p:sldId id="11019" r:id="rId72"/>
    <p:sldId id="11020" r:id="rId73"/>
    <p:sldId id="11021" r:id="rId74"/>
    <p:sldId id="11022" r:id="rId75"/>
    <p:sldId id="11023" r:id="rId76"/>
    <p:sldId id="11024" r:id="rId77"/>
    <p:sldId id="11035" r:id="rId78"/>
    <p:sldId id="11036" r:id="rId79"/>
    <p:sldId id="11037" r:id="rId80"/>
    <p:sldId id="11038" r:id="rId81"/>
    <p:sldId id="11039" r:id="rId82"/>
    <p:sldId id="11040" r:id="rId83"/>
    <p:sldId id="10643" r:id="rId84"/>
    <p:sldId id="11044" r:id="rId85"/>
    <p:sldId id="11045" r:id="rId86"/>
    <p:sldId id="10644" r:id="rId87"/>
    <p:sldId id="10645" r:id="rId88"/>
    <p:sldId id="10646" r:id="rId89"/>
    <p:sldId id="10649" r:id="rId90"/>
    <p:sldId id="11046" r:id="rId91"/>
    <p:sldId id="11047" r:id="rId92"/>
    <p:sldId id="11048" r:id="rId93"/>
    <p:sldId id="11050" r:id="rId94"/>
    <p:sldId id="11051" r:id="rId95"/>
    <p:sldId id="11052" r:id="rId96"/>
  </p:sldIdLst>
  <p:sldSz cx="9144000" cy="5143500" type="screen16x9"/>
  <p:notesSz cx="6858000" cy="9144000"/>
  <p:custDataLst>
    <p:tags r:id="rId10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38" userDrawn="1">
          <p15:clr>
            <a:srgbClr val="A4A3A4"/>
          </p15:clr>
        </p15:guide>
        <p15:guide id="2" pos="2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88973"/>
  </p:normalViewPr>
  <p:slideViewPr>
    <p:cSldViewPr snapToGrid="0" snapToObjects="1" showGuides="1">
      <p:cViewPr varScale="1">
        <p:scale>
          <a:sx n="129" d="100"/>
          <a:sy n="129" d="100"/>
        </p:scale>
        <p:origin x="1096" y="184"/>
      </p:cViewPr>
      <p:guideLst>
        <p:guide orient="horz" pos="1738"/>
        <p:guide pos="2864"/>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handoutMaster" Target="handoutMasters/handoutMaster1.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tags" Target="tags/tag177.xml"/><Relationship Id="rId100" Type="http://schemas.openxmlformats.org/officeDocument/2006/relationships/tableStyles" Target="tableStyles.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6T00:54:21"/>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1790 427,'-6'1,"6"2,5 1,-1-1,-4 0,-4 0,-1-1,5 1,5 1,-1-1,-4 0,-4 0,-1-1,5 1,5 1,-1-1,-4 0,-4 0,-1-1,5 1,5 1,-1-1,-4 0,-4 0,-1-1,5 1,5 1,-1-1,-4 0,-4 0,-1-1,5 1,5 1,-1-1,-4 0,-4 0,-1-1,5 1,5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6T00:54:21"/>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1785 538,'-4'-5,"1"5,1 5,-1-1,0-4,0-4,-1-1,1 5,1 5,-1-1,0-4,0-4,-1-1,1 5,1 5,-1-1,0-4,0-4,-1-1,1 5,1 6,-1-2,0-4,0-4,-1-1,1 5,1 5,-1-1,0-4,0-4,-1-1,1 5,1 5,-1-1,0-4,0-4,-1-1,1 5,1 5,-1-1,0-4,0-3,-1-2,1 5,1 5,-1-1,0-4,0-4,-1-1,1 5,1 5,-1-1,0-4,0-4,-1-1,1 5,1 5,-1-1,0-4,0-4,-1-1,1 6,1 4,-1-1,0-4,0-4,-1-1,1 5,1 5,-1-1,0-4,0-4,-1-1,1 5,1 5,-1-1,0-4,0-4,-1-1,1 5,1 5,-1-1,0-3,0-5,-1-1,1 5,1 5,-1-1,0-4,0-4,-1-1,1 5,1 5,-1-1,0-4,0-4,-1-1,1 5,1 5,-1-1,0-4,0-4,-1-1,1 6,1 4,-1-1,0-4,0-4,-1-1,1 5,1 5,-1-1,0-4,0-4,-1-1,1 5,1 5,-1-1,0-4,0-4,-1-1,1 5,1 5</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06T00:54:21"/>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1414 545,'-6'1,"6"2,5 1,-1-1,-4 0,-4 0,-1-1,5 1,5 1,-1-1,-4 0,-4 0,-1-1,5 1,5 1,-1-1,-4 0,-4 0,-1-1,5 1,5 1,-1-1,-4 0,-4 0,-1-1,5 1,5 1,-1-1,-4 0,-4 0,-1-1,5 1,5 1,-1-1,-4 0,-4 0,-1-1,5 1,5 1,-1-1,-4 0,-4 0,-1-1,5 1,5 1,-1-1,-4 0,-4 0,-1-1,5 1,5 1,-1-1,-4 0,-4 0,-1-1,5 1,5 1,-1-1,-4 0,-4 0,-1-1,5 1,5 1,-1-1,-4 0,-4 0,-1-1,5 1,5 1,-1-1,-4 0,-4 0,-1-1,5 1,5 1,-1-1,-4 0,-4 0,-1-1,5 1,5 1,-1-1,-4 0,-4 0,-1-1,5 1,5 1,-1-1,-4 0,-4 0,-1-1,5 1,5 1,-1-1,-4 0,-4 0,-1-1,5 1,5 1,-1-1,-4 0,-4 0,-1-1,5 1,5 1,-1-1,-4 0,-4 0,-1-1,5 1,5 1,-1-1,-4 0,-4 0,-1-1,5 1,5 1,-1-1,-4 0,-4 0,-1-1,5 1,5 1,-2-1,-3 0,-4 0,-1-1,5 1,5 1,-1-1,-4 0,-4 0,-1-1,5 1,5 1,-1-1,-4 0,-4 0,-1-1,5 1,5 1,-1-1,-4 0,-4 0,-1-1,5 1,5 1,-1-1,-4 0,-4 0,-1-1,5 1,5 1,-1-1,-4 0,-4 0,-1-1,5 1,5 1,-1-1,-4 0,-4 0,-1-1,5 1,5 1,-1-1,-4 0,-4 0,-1-1,5 1,5 1,-1-1,-4 0,-4 0,-1-1,5 1,5 1,-1-1,-4 0,-4 0,-1-1,5 1,5 1,-1-1,-4 0,-4 0,-1-1,5 1,5 1,-1-1,-4 0,-4 0,-1-1,5 1,5 1,-1-1,-4 0,-4 0,-1-1,5 1,5 1,-1-1,-4 0,-4 0,-1-1,5 1,5 1,-1-1,-4 0,-4 0,-1-1,5 1,5 1,-1-1,-4 0,-4 0,-1-1,5 1,5 1,-1-1,-4 0,-4 0,-1-1,5 1,5 1,-1-1,-4 0,-4 0,-1-1,5 1,5 1,-1-1,-4 0,-4 0,-1-1,5 1,5 1,-1-1,-4 0,-4 0,-1-1,5 1,5 1,-1-1,-4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9.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6.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7.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descr="C:/Users/WangChao/Desktop/西南大学.png西南大学"/>
          <p:cNvPicPr>
            <a:picLocks noChangeAspect="1"/>
          </p:cNvPicPr>
          <p:nvPr userDrawn="1"/>
        </p:nvPicPr>
        <p:blipFill rotWithShape="1">
          <a:blip r:embed="rId2">
            <a:duotone>
              <a:schemeClr val="accent2">
                <a:shade val="45000"/>
                <a:satMod val="135000"/>
              </a:schemeClr>
              <a:prstClr val="white"/>
            </a:duotone>
          </a:blip>
          <a:srcRect t="7906" b="7906"/>
          <a:stretch>
            <a:fillRect/>
          </a:stretch>
        </p:blipFill>
        <p:spPr>
          <a:xfrm>
            <a:off x="-2" y="11421"/>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kumimoji="1" lang="zh-CN" altLang="en-US" dirty="0"/>
              <a:t>单击此处编辑母版标题样式</a:t>
            </a:r>
            <a:endParaRPr kumimoji="1" lang="zh-CN" altLang="en-US" dirty="0"/>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B426490-533E-0540-8982-6E0161797C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A1C0330-6A73-1445-B02D-53703D6AE09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pic>
        <p:nvPicPr>
          <p:cNvPr id="5" name="图片 4"/>
          <p:cNvPicPr>
            <a:picLocks noChangeAspect="1"/>
          </p:cNvPicPr>
          <p:nvPr userDrawn="1">
            <p:custDataLst>
              <p:tags r:id="rId4"/>
            </p:custDataLst>
          </p:nvPr>
        </p:nvPicPr>
        <p:blipFill>
          <a:blip r:embed="rId5"/>
          <a:stretch>
            <a:fillRect/>
          </a:stretch>
        </p:blipFill>
        <p:spPr>
          <a:xfrm>
            <a:off x="8542020" y="4564380"/>
            <a:ext cx="464185" cy="46291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灯片编号占位符 4"/>
          <p:cNvSpPr>
            <a:spLocks noGrp="1"/>
          </p:cNvSpPr>
          <p:nvPr>
            <p:ph type="sldNum" sz="quarter" idx="10"/>
          </p:nvPr>
        </p:nvSpPr>
        <p:spPr>
          <a:xfrm>
            <a:off x="0" y="4908948"/>
            <a:ext cx="9144000" cy="201216"/>
          </a:xfrm>
          <a:prstGeom prst="rect">
            <a:avLst/>
          </a:prstGeom>
        </p:spPr>
        <p:txBody>
          <a:bodyPr/>
          <a:lstStyle>
            <a:lvl1pPr>
              <a:defRPr/>
            </a:lvl1pPr>
          </a:lstStyle>
          <a:p>
            <a:fld id="{DBE2DA07-CE19-4C9B-A0EC-06D3955056CF}" type="slidenum">
              <a:rPr lang="en-US" altLang="zh-CN"/>
            </a:fld>
            <a:endParaRPr lang="en-US" altLang="zh-CN"/>
          </a:p>
        </p:txBody>
      </p:sp>
      <p:sp>
        <p:nvSpPr>
          <p:cNvPr id="15"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6" name="组合 19"/>
          <p:cNvGrpSpPr/>
          <p:nvPr userDrawn="1"/>
        </p:nvGrpSpPr>
        <p:grpSpPr>
          <a:xfrm>
            <a:off x="-139481" y="372601"/>
            <a:ext cx="631650" cy="341703"/>
            <a:chOff x="883264" y="476230"/>
            <a:chExt cx="842200" cy="455604"/>
          </a:xfrm>
          <a:solidFill>
            <a:srgbClr val="FFC600"/>
          </a:solidFill>
        </p:grpSpPr>
        <p:sp>
          <p:nvSpPr>
            <p:cNvPr id="17" name="圆角矩形 16"/>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8" name="燕尾形 17"/>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9" name="燕尾形 18"/>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20" name="文本占位符 26"/>
          <p:cNvSpPr>
            <a:spLocks noGrp="1"/>
          </p:cNvSpPr>
          <p:nvPr>
            <p:ph type="body" sz="quarter" idx="11"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21" name="矩形 2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62868" y="171419"/>
            <a:ext cx="5669600" cy="546552"/>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lnSpc>
                <a:spcPct val="150000"/>
              </a:lnSpc>
              <a:defRPr>
                <a:latin typeface="微软雅黑" panose="020B0503020204020204" pitchFamily="34" charset="-122"/>
                <a:ea typeface="微软雅黑" panose="020B0503020204020204" pitchFamily="34" charset="-122"/>
              </a:defRPr>
            </a:lvl1pPr>
            <a:lvl2pPr>
              <a:lnSpc>
                <a:spcPct val="150000"/>
              </a:lnSpc>
              <a:defRPr>
                <a:latin typeface="微软雅黑" panose="020B0503020204020204" pitchFamily="34" charset="-122"/>
                <a:ea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4"/>
          <p:cNvSpPr>
            <a:spLocks noGrp="1"/>
          </p:cNvSpPr>
          <p:nvPr>
            <p:ph type="sldNum" sz="quarter" idx="10"/>
          </p:nvPr>
        </p:nvSpPr>
        <p:spPr>
          <a:xfrm>
            <a:off x="0" y="4908948"/>
            <a:ext cx="9144000" cy="201215"/>
          </a:xfrm>
          <a:prstGeom prst="rect">
            <a:avLst/>
          </a:prstGeom>
        </p:spPr>
        <p:txBody>
          <a:bodyPr/>
          <a:lstStyle>
            <a:lvl1pPr>
              <a:defRPr/>
            </a:lvl1pPr>
          </a:lstStyle>
          <a:p>
            <a:fld id="{DBE2DA07-CE19-4C9B-A0EC-06D3955056CF}" type="slidenum">
              <a:rPr lang="en-US" altLang="zh-CN"/>
            </a:fld>
            <a:endParaRPr lang="en-US" altLang="zh-CN"/>
          </a:p>
        </p:txBody>
      </p:sp>
      <p:grpSp>
        <p:nvGrpSpPr>
          <p:cNvPr id="5" name="组合 19"/>
          <p:cNvGrpSpPr/>
          <p:nvPr userDrawn="1"/>
        </p:nvGrpSpPr>
        <p:grpSpPr>
          <a:xfrm>
            <a:off x="-122390" y="273844"/>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10" name="图片 9"/>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2" name="图片 1"/>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3" name="图片 2"/>
          <p:cNvPicPr>
            <a:picLocks noChangeAspect="1"/>
          </p:cNvPicPr>
          <p:nvPr userDrawn="1">
            <p:custDataLst>
              <p:tags r:id="rId3"/>
            </p:custDataLst>
          </p:nvPr>
        </p:nvPicPr>
        <p:blipFill>
          <a:blip r:embed="rId4"/>
          <a:stretch>
            <a:fillRect/>
          </a:stretch>
        </p:blipFill>
        <p:spPr>
          <a:xfrm>
            <a:off x="8542020" y="4559935"/>
            <a:ext cx="464185" cy="4629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3" name="图片 2"/>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tags" Target="../tags/tag18.xml"/><Relationship Id="rId4" Type="http://schemas.openxmlformats.org/officeDocument/2006/relationships/image" Target="../media/image17.png"/><Relationship Id="rId3" Type="http://schemas.openxmlformats.org/officeDocument/2006/relationships/tags" Target="../tags/tag17.xml"/><Relationship Id="rId2" Type="http://schemas.openxmlformats.org/officeDocument/2006/relationships/image" Target="../media/image16.png"/><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tags" Target="../tags/tag22.xml"/><Relationship Id="rId2" Type="http://schemas.openxmlformats.org/officeDocument/2006/relationships/image" Target="../media/image18.png"/><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tags" Target="../tags/tag26.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5.png"/><Relationship Id="rId3" Type="http://schemas.openxmlformats.org/officeDocument/2006/relationships/tags" Target="../tags/tag28.xml"/><Relationship Id="rId2" Type="http://schemas.openxmlformats.org/officeDocument/2006/relationships/image" Target="../media/image26.png"/><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tags" Target="../tags/tag30.xml"/><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tags" Target="../tags/tag33.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tags" Target="../tags/tag35.xml"/><Relationship Id="rId2" Type="http://schemas.openxmlformats.org/officeDocument/2006/relationships/image" Target="../media/image29.png"/><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image" Target="../media/image31.png"/><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3" Type="http://schemas.openxmlformats.org/officeDocument/2006/relationships/slideLayout" Target="../slideLayouts/slideLayout4.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tags" Target="../tags/tag50.xml"/><Relationship Id="rId2" Type="http://schemas.openxmlformats.org/officeDocument/2006/relationships/image" Target="../media/image25.png"/><Relationship Id="rId1" Type="http://schemas.openxmlformats.org/officeDocument/2006/relationships/tags" Target="../tags/tag49.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tags" Target="../tags/tag52.xml"/><Relationship Id="rId1" Type="http://schemas.openxmlformats.org/officeDocument/2006/relationships/tags" Target="../tags/tag5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tags" Target="../tags/tag5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tags" Target="../tags/tag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tags" Target="../tags/tag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tags" Target="../tags/tag6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5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2" Type="http://schemas.openxmlformats.org/officeDocument/2006/relationships/slideLayout" Target="../slideLayouts/slideLayout4.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0" Type="http://schemas.openxmlformats.org/officeDocument/2006/relationships/slideLayout" Target="../slideLayouts/slideLayout4.xml"/><Relationship Id="rId7" Type="http://schemas.openxmlformats.org/officeDocument/2006/relationships/tags" Target="../tags/tag81.xml"/><Relationship Id="rId69" Type="http://schemas.openxmlformats.org/officeDocument/2006/relationships/tags" Target="../tags/tag143.xml"/><Relationship Id="rId68" Type="http://schemas.openxmlformats.org/officeDocument/2006/relationships/tags" Target="../tags/tag142.xml"/><Relationship Id="rId67" Type="http://schemas.openxmlformats.org/officeDocument/2006/relationships/tags" Target="../tags/tag141.xml"/><Relationship Id="rId66" Type="http://schemas.openxmlformats.org/officeDocument/2006/relationships/tags" Target="../tags/tag140.xml"/><Relationship Id="rId65" Type="http://schemas.openxmlformats.org/officeDocument/2006/relationships/tags" Target="../tags/tag139.xml"/><Relationship Id="rId64" Type="http://schemas.openxmlformats.org/officeDocument/2006/relationships/tags" Target="../tags/tag138.xml"/><Relationship Id="rId63" Type="http://schemas.openxmlformats.org/officeDocument/2006/relationships/tags" Target="../tags/tag137.xml"/><Relationship Id="rId62" Type="http://schemas.openxmlformats.org/officeDocument/2006/relationships/tags" Target="../tags/tag136.xml"/><Relationship Id="rId61" Type="http://schemas.openxmlformats.org/officeDocument/2006/relationships/tags" Target="../tags/tag135.xml"/><Relationship Id="rId60" Type="http://schemas.openxmlformats.org/officeDocument/2006/relationships/tags" Target="../tags/tag134.xml"/><Relationship Id="rId6" Type="http://schemas.openxmlformats.org/officeDocument/2006/relationships/tags" Target="../tags/tag80.xml"/><Relationship Id="rId59" Type="http://schemas.openxmlformats.org/officeDocument/2006/relationships/tags" Target="../tags/tag133.xml"/><Relationship Id="rId58" Type="http://schemas.openxmlformats.org/officeDocument/2006/relationships/tags" Target="../tags/tag132.xml"/><Relationship Id="rId57" Type="http://schemas.openxmlformats.org/officeDocument/2006/relationships/tags" Target="../tags/tag131.xml"/><Relationship Id="rId56" Type="http://schemas.openxmlformats.org/officeDocument/2006/relationships/tags" Target="../tags/tag130.xml"/><Relationship Id="rId55" Type="http://schemas.openxmlformats.org/officeDocument/2006/relationships/tags" Target="../tags/tag129.xml"/><Relationship Id="rId54" Type="http://schemas.openxmlformats.org/officeDocument/2006/relationships/tags" Target="../tags/tag128.xml"/><Relationship Id="rId53" Type="http://schemas.openxmlformats.org/officeDocument/2006/relationships/tags" Target="../tags/tag127.xml"/><Relationship Id="rId52" Type="http://schemas.openxmlformats.org/officeDocument/2006/relationships/tags" Target="../tags/tag126.xml"/><Relationship Id="rId51" Type="http://schemas.openxmlformats.org/officeDocument/2006/relationships/tags" Target="../tags/tag125.xml"/><Relationship Id="rId50" Type="http://schemas.openxmlformats.org/officeDocument/2006/relationships/tags" Target="../tags/tag124.xml"/><Relationship Id="rId5" Type="http://schemas.openxmlformats.org/officeDocument/2006/relationships/tags" Target="../tags/tag79.xml"/><Relationship Id="rId49" Type="http://schemas.openxmlformats.org/officeDocument/2006/relationships/tags" Target="../tags/tag123.xml"/><Relationship Id="rId48" Type="http://schemas.openxmlformats.org/officeDocument/2006/relationships/tags" Target="../tags/tag122.xml"/><Relationship Id="rId47" Type="http://schemas.openxmlformats.org/officeDocument/2006/relationships/tags" Target="../tags/tag121.xml"/><Relationship Id="rId46" Type="http://schemas.openxmlformats.org/officeDocument/2006/relationships/tags" Target="../tags/tag120.xml"/><Relationship Id="rId45" Type="http://schemas.openxmlformats.org/officeDocument/2006/relationships/tags" Target="../tags/tag119.xml"/><Relationship Id="rId44" Type="http://schemas.openxmlformats.org/officeDocument/2006/relationships/tags" Target="../tags/tag118.xml"/><Relationship Id="rId43" Type="http://schemas.openxmlformats.org/officeDocument/2006/relationships/tags" Target="../tags/tag117.xml"/><Relationship Id="rId42" Type="http://schemas.openxmlformats.org/officeDocument/2006/relationships/tags" Target="../tags/tag116.xml"/><Relationship Id="rId41" Type="http://schemas.openxmlformats.org/officeDocument/2006/relationships/tags" Target="../tags/tag115.xml"/><Relationship Id="rId40" Type="http://schemas.openxmlformats.org/officeDocument/2006/relationships/tags" Target="../tags/tag114.xml"/><Relationship Id="rId4" Type="http://schemas.openxmlformats.org/officeDocument/2006/relationships/tags" Target="../tags/tag78.xml"/><Relationship Id="rId39" Type="http://schemas.openxmlformats.org/officeDocument/2006/relationships/tags" Target="../tags/tag113.xml"/><Relationship Id="rId38" Type="http://schemas.openxmlformats.org/officeDocument/2006/relationships/tags" Target="../tags/tag112.xml"/><Relationship Id="rId37" Type="http://schemas.openxmlformats.org/officeDocument/2006/relationships/tags" Target="../tags/tag111.xml"/><Relationship Id="rId36" Type="http://schemas.openxmlformats.org/officeDocument/2006/relationships/tags" Target="../tags/tag110.xml"/><Relationship Id="rId35" Type="http://schemas.openxmlformats.org/officeDocument/2006/relationships/tags" Target="../tags/tag109.xml"/><Relationship Id="rId34" Type="http://schemas.openxmlformats.org/officeDocument/2006/relationships/tags" Target="../tags/tag108.xml"/><Relationship Id="rId33" Type="http://schemas.openxmlformats.org/officeDocument/2006/relationships/tags" Target="../tags/tag107.xml"/><Relationship Id="rId32" Type="http://schemas.openxmlformats.org/officeDocument/2006/relationships/tags" Target="../tags/tag106.xml"/><Relationship Id="rId31" Type="http://schemas.openxmlformats.org/officeDocument/2006/relationships/tags" Target="../tags/tag105.xml"/><Relationship Id="rId30" Type="http://schemas.openxmlformats.org/officeDocument/2006/relationships/tags" Target="../tags/tag104.xml"/><Relationship Id="rId3" Type="http://schemas.openxmlformats.org/officeDocument/2006/relationships/tags" Target="../tags/tag77.xml"/><Relationship Id="rId29" Type="http://schemas.openxmlformats.org/officeDocument/2006/relationships/tags" Target="../tags/tag103.xml"/><Relationship Id="rId28" Type="http://schemas.openxmlformats.org/officeDocument/2006/relationships/tags" Target="../tags/tag102.xml"/><Relationship Id="rId27" Type="http://schemas.openxmlformats.org/officeDocument/2006/relationships/tags" Target="../tags/tag101.xml"/><Relationship Id="rId26" Type="http://schemas.openxmlformats.org/officeDocument/2006/relationships/tags" Target="../tags/tag100.xml"/><Relationship Id="rId25" Type="http://schemas.openxmlformats.org/officeDocument/2006/relationships/tags" Target="../tags/tag99.xml"/><Relationship Id="rId24" Type="http://schemas.openxmlformats.org/officeDocument/2006/relationships/tags" Target="../tags/tag98.xml"/><Relationship Id="rId23" Type="http://schemas.openxmlformats.org/officeDocument/2006/relationships/tags" Target="../tags/tag97.xml"/><Relationship Id="rId22" Type="http://schemas.openxmlformats.org/officeDocument/2006/relationships/tags" Target="../tags/tag96.xml"/><Relationship Id="rId21" Type="http://schemas.openxmlformats.org/officeDocument/2006/relationships/tags" Target="../tags/tag95.xml"/><Relationship Id="rId20" Type="http://schemas.openxmlformats.org/officeDocument/2006/relationships/tags" Target="../tags/tag94.xml"/><Relationship Id="rId2" Type="http://schemas.openxmlformats.org/officeDocument/2006/relationships/tags" Target="../tags/tag76.xml"/><Relationship Id="rId19" Type="http://schemas.openxmlformats.org/officeDocument/2006/relationships/tags" Target="../tags/tag93.xml"/><Relationship Id="rId18" Type="http://schemas.openxmlformats.org/officeDocument/2006/relationships/tags" Target="../tags/tag92.xml"/><Relationship Id="rId17" Type="http://schemas.openxmlformats.org/officeDocument/2006/relationships/tags" Target="../tags/tag91.xml"/><Relationship Id="rId16" Type="http://schemas.openxmlformats.org/officeDocument/2006/relationships/tags" Target="../tags/tag90.xml"/><Relationship Id="rId15" Type="http://schemas.openxmlformats.org/officeDocument/2006/relationships/tags" Target="../tags/tag89.xml"/><Relationship Id="rId14" Type="http://schemas.openxmlformats.org/officeDocument/2006/relationships/tags" Target="../tags/tag88.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tags" Target="../tags/tag7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tags" Target="../tags/tag14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tags" Target="../tags/tag145.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tags" Target="../tags/tag146.xml"/><Relationship Id="rId1" Type="http://schemas.openxmlformats.org/officeDocument/2006/relationships/image" Target="../media/image39.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tags" Target="../tags/tag147.xml"/><Relationship Id="rId1" Type="http://schemas.openxmlformats.org/officeDocument/2006/relationships/image" Target="../media/image40.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8.png"/><Relationship Id="rId3" Type="http://schemas.openxmlformats.org/officeDocument/2006/relationships/tags" Target="../tags/tag148.xml"/><Relationship Id="rId2" Type="http://schemas.openxmlformats.org/officeDocument/2006/relationships/image" Target="../media/image42.png"/><Relationship Id="rId1" Type="http://schemas.openxmlformats.org/officeDocument/2006/relationships/image" Target="../media/image41.png"/></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152.xml"/><Relationship Id="rId6" Type="http://schemas.openxmlformats.org/officeDocument/2006/relationships/image" Target="../media/image38.png"/><Relationship Id="rId5" Type="http://schemas.openxmlformats.org/officeDocument/2006/relationships/tags" Target="../tags/tag151.xml"/><Relationship Id="rId4" Type="http://schemas.openxmlformats.org/officeDocument/2006/relationships/image" Target="../media/image44.png"/><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image" Target="../media/image43.png"/></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tags" Target="../tags/tag155.xml"/><Relationship Id="rId4" Type="http://schemas.openxmlformats.org/officeDocument/2006/relationships/image" Target="../media/image46.png"/><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image" Target="../media/image45.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8.png"/><Relationship Id="rId2" Type="http://schemas.openxmlformats.org/officeDocument/2006/relationships/tags" Target="../tags/tag156.xml"/><Relationship Id="rId1"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0.png"/><Relationship Id="rId3" Type="http://schemas.openxmlformats.org/officeDocument/2006/relationships/tags" Target="../tags/tag158.xml"/><Relationship Id="rId2" Type="http://schemas.openxmlformats.org/officeDocument/2006/relationships/image" Target="../media/image49.png"/><Relationship Id="rId1" Type="http://schemas.openxmlformats.org/officeDocument/2006/relationships/tags" Target="../tags/tag15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tags" Target="../tags/tag159.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tags" Target="../tags/tag160.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tags" Target="../tags/tag161.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tags" Target="../tags/tag16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tags" Target="../tags/tag16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tags" Target="../tags/tag13.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8.png"/><Relationship Id="rId7" Type="http://schemas.openxmlformats.org/officeDocument/2006/relationships/customXml" Target="../ink/ink3.xml"/><Relationship Id="rId6" Type="http://schemas.openxmlformats.org/officeDocument/2006/relationships/image" Target="../media/image57.png"/><Relationship Id="rId5" Type="http://schemas.openxmlformats.org/officeDocument/2006/relationships/customXml" Target="../ink/ink2.xml"/><Relationship Id="rId4" Type="http://schemas.openxmlformats.org/officeDocument/2006/relationships/image" Target="../media/image56.png"/><Relationship Id="rId3" Type="http://schemas.openxmlformats.org/officeDocument/2006/relationships/customXml" Target="../ink/ink1.xml"/><Relationship Id="rId2" Type="http://schemas.openxmlformats.org/officeDocument/2006/relationships/image" Target="../media/image51.png"/><Relationship Id="rId1" Type="http://schemas.openxmlformats.org/officeDocument/2006/relationships/tags" Target="../tags/tag1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image" Target="../media/image59.png"/><Relationship Id="rId1" Type="http://schemas.openxmlformats.org/officeDocument/2006/relationships/tags" Target="../tags/tag17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0" name="文本占位符 9"/>
          <p:cNvSpPr/>
          <p:nvPr>
            <p:ph type="body" sz="quarter" idx="14"/>
          </p:nvPr>
        </p:nvSpPr>
        <p:spPr/>
        <p:txBody>
          <a:bodyPr/>
          <a:p>
            <a:endParaRPr lang="zh-CN" altLang="en-US"/>
          </a:p>
        </p:txBody>
      </p:sp>
      <p:sp>
        <p:nvSpPr>
          <p:cNvPr id="2" name="文本框 1"/>
          <p:cNvSpPr txBox="1"/>
          <p:nvPr/>
        </p:nvSpPr>
        <p:spPr>
          <a:xfrm>
            <a:off x="446405" y="3203575"/>
            <a:ext cx="6487160" cy="1476375"/>
          </a:xfrm>
          <a:prstGeom prst="rect">
            <a:avLst/>
          </a:prstGeom>
          <a:noFill/>
        </p:spPr>
        <p:txBody>
          <a:bodyPr wrap="square" rtlCol="0" anchor="t">
            <a:spAutoFit/>
          </a:bodyPr>
          <a:p>
            <a:pPr algn="l">
              <a:lnSpc>
                <a:spcPct val="150000"/>
              </a:lnSpc>
            </a:pPr>
            <a:r>
              <a:rPr kumimoji="1" lang="zh-CN" altLang="en-US" sz="3600" b="1" dirty="0">
                <a:solidFill>
                  <a:srgbClr val="FFC000"/>
                </a:solidFill>
                <a:latin typeface="Tahoma" panose="020B0604030504040204" charset="0"/>
                <a:cs typeface="思源黑体 Bold" panose="020B0800000000000000" charset="-122"/>
                <a:sym typeface="+mn-ea"/>
              </a:rPr>
              <a:t>第</a:t>
            </a:r>
            <a:r>
              <a:rPr kumimoji="1" lang="en-US" altLang="zh-CN" sz="3600" b="1" dirty="0">
                <a:solidFill>
                  <a:srgbClr val="FFC000"/>
                </a:solidFill>
                <a:latin typeface="Tahoma" panose="020B0604030504040204" charset="0"/>
                <a:cs typeface="思源黑体 Bold" panose="020B0800000000000000" charset="-122"/>
                <a:sym typeface="+mn-ea"/>
              </a:rPr>
              <a:t>3</a:t>
            </a:r>
            <a:r>
              <a:rPr kumimoji="1" lang="zh-CN" altLang="en-US" sz="3600" b="1" dirty="0">
                <a:solidFill>
                  <a:srgbClr val="FFC000"/>
                </a:solidFill>
                <a:latin typeface="Tahoma" panose="020B0604030504040204" charset="0"/>
                <a:cs typeface="思源黑体 Bold" panose="020B0800000000000000" charset="-122"/>
                <a:sym typeface="+mn-ea"/>
              </a:rPr>
              <a:t>章 软件测试基本方法</a:t>
            </a:r>
            <a:endParaRPr kumimoji="1" lang="zh-CN" altLang="en-US" sz="3600" b="1" dirty="0">
              <a:solidFill>
                <a:srgbClr val="FFC000"/>
              </a:solidFill>
              <a:latin typeface="Tahoma" panose="020B0604030504040204" charset="0"/>
              <a:cs typeface="思源黑体 Bold" panose="020B0800000000000000" charset="-122"/>
            </a:endParaRPr>
          </a:p>
          <a:p>
            <a:pPr algn="l">
              <a:lnSpc>
                <a:spcPct val="150000"/>
              </a:lnSpc>
            </a:pPr>
            <a:r>
              <a:rPr kumimoji="1" lang="zh-CN" altLang="en-US" sz="2400" b="1" dirty="0">
                <a:solidFill>
                  <a:srgbClr val="FFC000"/>
                </a:solidFill>
                <a:latin typeface="Tahoma" panose="020B0604030504040204" charset="0"/>
                <a:cs typeface="思源黑体 Bold" panose="020B0800000000000000" charset="-122"/>
                <a:sym typeface="+mn-ea"/>
              </a:rPr>
              <a:t>第</a:t>
            </a:r>
            <a:r>
              <a:rPr kumimoji="1" lang="en-US" altLang="zh-CN" sz="2400" b="1" dirty="0">
                <a:solidFill>
                  <a:srgbClr val="FFC000"/>
                </a:solidFill>
                <a:latin typeface="Tahoma" panose="020B0604030504040204" charset="0"/>
                <a:cs typeface="思源黑体 Bold" panose="020B0800000000000000" charset="-122"/>
                <a:sym typeface="+mn-ea"/>
              </a:rPr>
              <a:t>2</a:t>
            </a:r>
            <a:r>
              <a:rPr kumimoji="1" lang="zh-CN" altLang="en-US" sz="2400" b="1" dirty="0">
                <a:solidFill>
                  <a:srgbClr val="FFC000"/>
                </a:solidFill>
                <a:latin typeface="Tahoma" panose="020B0604030504040204" charset="0"/>
                <a:cs typeface="思源黑体 Bold" panose="020B0800000000000000" charset="-122"/>
                <a:sym typeface="+mn-ea"/>
              </a:rPr>
              <a:t>部分</a:t>
            </a:r>
            <a:r>
              <a:rPr kumimoji="1" lang="en-US" altLang="zh-CN" sz="2400" b="1" dirty="0">
                <a:solidFill>
                  <a:srgbClr val="FFC000"/>
                </a:solidFill>
                <a:latin typeface="Tahoma" panose="020B0604030504040204" charset="0"/>
                <a:cs typeface="思源黑体 Bold" panose="020B0800000000000000" charset="-122"/>
                <a:sym typeface="+mn-ea"/>
              </a:rPr>
              <a:t> </a:t>
            </a:r>
            <a:r>
              <a:rPr kumimoji="1" lang="zh-CN" altLang="en-US" sz="2400" b="1" dirty="0">
                <a:solidFill>
                  <a:srgbClr val="FFC000"/>
                </a:solidFill>
                <a:latin typeface="Tahoma" panose="020B0604030504040204" charset="0"/>
                <a:cs typeface="思源黑体 Bold" panose="020B0800000000000000" charset="-122"/>
                <a:sym typeface="+mn-ea"/>
              </a:rPr>
              <a:t>白盒测试</a:t>
            </a:r>
            <a:endParaRPr kumimoji="1" lang="zh-CN" altLang="en-US" sz="2400" b="1" dirty="0">
              <a:solidFill>
                <a:srgbClr val="FFC000"/>
              </a:solidFill>
              <a:latin typeface="Tahoma" panose="020B0604030504040204" charset="0"/>
              <a:cs typeface="思源黑体 Bold" panose="020B0800000000000000" charset="-122"/>
              <a:sym typeface="+mn-ea"/>
            </a:endParaRP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控制流图的构造</a:t>
            </a:r>
            <a:r>
              <a:rPr kumimoji="1" lang="zh-CN" altLang="en-US" sz="2400" dirty="0" err="1">
                <a:sym typeface="+mn-ea"/>
              </a:rPr>
              <a:t>过程</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071563"/>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根据程序代码由外向内构造控制流图</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先构造最外层</a:t>
            </a:r>
            <a:r>
              <a:rPr lang="en-US" altLang="zh-CN" sz="2000" dirty="0">
                <a:latin typeface="微软雅黑" panose="020B0503020204020204" pitchFamily="34" charset="-122"/>
                <a:ea typeface="微软雅黑" panose="020B0503020204020204" pitchFamily="34" charset="-122"/>
                <a:sym typeface="+mn-ea"/>
              </a:rPr>
              <a:t>if/while/do-while/for/break/continue/switch</a:t>
            </a:r>
            <a:r>
              <a:rPr lang="zh-CN" altLang="en-US" sz="2000" dirty="0">
                <a:latin typeface="微软雅黑" panose="020B0503020204020204" pitchFamily="34" charset="-122"/>
                <a:ea typeface="微软雅黑" panose="020B0503020204020204" pitchFamily="34" charset="-122"/>
                <a:sym typeface="+mn-ea"/>
              </a:rPr>
              <a:t>对应的控制流图，此时每个节点是一个语句块。再对每个语句块绘制其对应的控制流图</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这里假定程序不含过程</a:t>
            </a:r>
            <a:r>
              <a:rPr lang="zh-CN" altLang="en-US" sz="2000" dirty="0">
                <a:latin typeface="微软雅黑" panose="020B0503020204020204" pitchFamily="34" charset="-122"/>
                <a:ea typeface="微软雅黑" panose="020B0503020204020204" pitchFamily="34" charset="-122"/>
              </a:rPr>
              <a:t>调用</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4305300" y="2720340"/>
            <a:ext cx="3667125" cy="2237740"/>
          </a:xfrm>
          <a:prstGeom prst="rect">
            <a:avLst/>
          </a:prstGeom>
        </p:spPr>
      </p:pic>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1446530"/>
            <a:ext cx="4907280"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2000" dirty="0">
                <a:latin typeface="微软雅黑" panose="020B0503020204020204" pitchFamily="34" charset="-122"/>
                <a:ea typeface="微软雅黑" panose="020B0503020204020204" pitchFamily="34" charset="-122"/>
              </a:rPr>
              <a:t>示例程序的</a:t>
            </a:r>
            <a:r>
              <a:rPr lang="zh-CN" sz="2000" dirty="0">
                <a:latin typeface="微软雅黑" panose="020B0503020204020204" pitchFamily="34" charset="-122"/>
                <a:ea typeface="微软雅黑" panose="020B0503020204020204" pitchFamily="34" charset="-122"/>
              </a:rPr>
              <a:t>控制流图</a:t>
            </a:r>
            <a:endParaRPr 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sz="2000" dirty="0">
                <a:latin typeface="微软雅黑" panose="020B0503020204020204" pitchFamily="34" charset="-122"/>
                <a:ea typeface="微软雅黑" panose="020B0503020204020204" pitchFamily="34" charset="-122"/>
              </a:rPr>
              <a:t>刚才的反例可以建模为一条</a:t>
            </a:r>
            <a:r>
              <a:rPr lang="zh-CN" sz="2000" dirty="0">
                <a:latin typeface="微软雅黑" panose="020B0503020204020204" pitchFamily="34" charset="-122"/>
                <a:ea typeface="微软雅黑" panose="020B0503020204020204" pitchFamily="34" charset="-122"/>
              </a:rPr>
              <a:t>路径</a:t>
            </a:r>
            <a:endParaRPr 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sz="2000" dirty="0">
                <a:latin typeface="微软雅黑" panose="020B0503020204020204" pitchFamily="34" charset="-122"/>
                <a:ea typeface="微软雅黑" panose="020B0503020204020204" pitchFamily="34" charset="-122"/>
              </a:rPr>
              <a:t>因此，只有我们的测试用例涵盖了图中这条</a:t>
            </a:r>
            <a:r>
              <a:rPr lang="zh-CN" sz="2000" dirty="0">
                <a:latin typeface="微软雅黑" panose="020B0503020204020204" pitchFamily="34" charset="-122"/>
                <a:ea typeface="微软雅黑" panose="020B0503020204020204" pitchFamily="34" charset="-122"/>
              </a:rPr>
              <a:t>路径，才能说服自己</a:t>
            </a:r>
            <a:r>
              <a:rPr lang="zh-CN" sz="2000" dirty="0">
                <a:latin typeface="微软雅黑" panose="020B0503020204020204" pitchFamily="34" charset="-122"/>
                <a:ea typeface="微软雅黑" panose="020B0503020204020204" pitchFamily="34" charset="-122"/>
              </a:rPr>
              <a:t>有希望找到这样的</a:t>
            </a:r>
            <a:r>
              <a:rPr lang="zh-CN" sz="2000" dirty="0">
                <a:latin typeface="微软雅黑" panose="020B0503020204020204" pitchFamily="34" charset="-122"/>
                <a:ea typeface="微软雅黑" panose="020B0503020204020204" pitchFamily="34" charset="-122"/>
              </a:rPr>
              <a:t>错误</a:t>
            </a:r>
            <a:endParaRPr lang="zh-CN"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642610" y="1786255"/>
            <a:ext cx="2764155" cy="2709545"/>
          </a:xfrm>
          <a:prstGeom prst="rect">
            <a:avLst/>
          </a:prstGeom>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引入</a:t>
            </a:r>
            <a:r>
              <a:rPr lang="en-US" altLang="zh-CN" sz="2400" dirty="0">
                <a:sym typeface="+mn-ea"/>
              </a:rPr>
              <a:t>DD</a:t>
            </a:r>
            <a:r>
              <a:rPr lang="zh-CN" altLang="en-US" sz="2400" dirty="0">
                <a:sym typeface="+mn-ea"/>
              </a:rPr>
              <a:t>路径</a:t>
            </a:r>
            <a:endParaRPr kumimoji="1" lang="zh-CN" altLang="en-US" sz="2400" dirty="0" err="1">
              <a:sym typeface="+mn-ea"/>
            </a:endParaRPr>
          </a:p>
        </p:txBody>
      </p:sp>
      <p:sp>
        <p:nvSpPr>
          <p:cNvPr id="3" name="根据分享大纲以及讲义开头列写的学习要点，依次开始深入讲解。"/>
          <p:cNvSpPr txBox="1"/>
          <p:nvPr/>
        </p:nvSpPr>
        <p:spPr>
          <a:xfrm>
            <a:off x="52070" y="1666875"/>
            <a:ext cx="2887980" cy="144208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微软雅黑" panose="020B0503020204020204" pitchFamily="34" charset="-122"/>
                <a:ea typeface="微软雅黑" panose="020B0503020204020204" pitchFamily="34" charset="-122"/>
              </a:rPr>
              <a:t>这段代码判断输入的三条边</a:t>
            </a:r>
            <a:r>
              <a:rPr lang="zh-CN" altLang="en-US" sz="1600" dirty="0">
                <a:latin typeface="微软雅黑" panose="020B0503020204020204" pitchFamily="34" charset="-122"/>
                <a:ea typeface="微软雅黑" panose="020B0503020204020204" pitchFamily="34" charset="-122"/>
              </a:rPr>
              <a:t>是否构成三角形</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rPr>
              <a:t>对应的控制流图如</a:t>
            </a:r>
            <a:r>
              <a:rPr lang="zh-CN" altLang="en-US" sz="1600" dirty="0">
                <a:latin typeface="微软雅黑" panose="020B0503020204020204" pitchFamily="34" charset="-122"/>
                <a:ea typeface="微软雅黑" panose="020B0503020204020204" pitchFamily="34" charset="-122"/>
              </a:rPr>
              <a:t>右边</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由于</a:t>
            </a:r>
            <a:r>
              <a:rPr lang="en-US" altLang="zh-CN" sz="1600" dirty="0">
                <a:latin typeface="微软雅黑" panose="020B0503020204020204" pitchFamily="34" charset="-122"/>
                <a:ea typeface="微软雅黑" panose="020B0503020204020204" pitchFamily="34" charset="-122"/>
                <a:sym typeface="+mn-ea"/>
              </a:rPr>
              <a:t>6-11</a:t>
            </a:r>
            <a:r>
              <a:rPr lang="zh-CN" altLang="en-US" sz="1600" dirty="0">
                <a:latin typeface="微软雅黑" panose="020B0503020204020204" pitchFamily="34" charset="-122"/>
                <a:ea typeface="微软雅黑" panose="020B0503020204020204" pitchFamily="34" charset="-122"/>
                <a:sym typeface="+mn-ea"/>
              </a:rPr>
              <a:t>这条路径没有分支，我们希望把这条路径变成一个单点，来化简图</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600" dirty="0">
                <a:latin typeface="微软雅黑" panose="020B0503020204020204" pitchFamily="34" charset="-122"/>
                <a:ea typeface="微软雅黑" panose="020B0503020204020204" pitchFamily="34" charset="-122"/>
                <a:sym typeface="+mn-ea"/>
              </a:rPr>
              <a:t>引入</a:t>
            </a:r>
            <a:r>
              <a:rPr lang="en-US" altLang="zh-CN" sz="1600" dirty="0">
                <a:latin typeface="微软雅黑" panose="020B0503020204020204" pitchFamily="34" charset="-122"/>
                <a:ea typeface="微软雅黑" panose="020B0503020204020204" pitchFamily="34" charset="-122"/>
                <a:sym typeface="+mn-ea"/>
              </a:rPr>
              <a:t>DD</a:t>
            </a:r>
            <a:r>
              <a:rPr lang="zh-CN" altLang="en-US" sz="1600" dirty="0">
                <a:latin typeface="微软雅黑" panose="020B0503020204020204" pitchFamily="34" charset="-122"/>
                <a:ea typeface="微软雅黑" panose="020B0503020204020204" pitchFamily="34" charset="-122"/>
                <a:sym typeface="+mn-ea"/>
              </a:rPr>
              <a:t>路径的概念</a:t>
            </a:r>
            <a:endParaRPr lang="zh-CN" altLang="en-US" sz="16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1800"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sz="18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custDataLst>
              <p:tags r:id="rId1"/>
            </p:custDataLst>
          </p:nvPr>
        </p:nvPicPr>
        <p:blipFill>
          <a:blip r:embed="rId2"/>
          <a:stretch>
            <a:fillRect/>
          </a:stretch>
        </p:blipFill>
        <p:spPr>
          <a:xfrm>
            <a:off x="195580" y="4305300"/>
            <a:ext cx="2877820" cy="641985"/>
          </a:xfrm>
          <a:prstGeom prst="rect">
            <a:avLst/>
          </a:prstGeom>
        </p:spPr>
      </p:pic>
      <p:pic>
        <p:nvPicPr>
          <p:cNvPr id="21" name="图片 20"/>
          <p:cNvPicPr>
            <a:picLocks noChangeAspect="1"/>
          </p:cNvPicPr>
          <p:nvPr>
            <p:custDataLst>
              <p:tags r:id="rId3"/>
            </p:custDataLst>
          </p:nvPr>
        </p:nvPicPr>
        <p:blipFill>
          <a:blip r:embed="rId4"/>
          <a:stretch>
            <a:fillRect/>
          </a:stretch>
        </p:blipFill>
        <p:spPr>
          <a:xfrm>
            <a:off x="3261995" y="726440"/>
            <a:ext cx="3628390" cy="4253230"/>
          </a:xfrm>
          <a:prstGeom prst="rect">
            <a:avLst/>
          </a:prstGeom>
        </p:spPr>
      </p:pic>
      <p:pic>
        <p:nvPicPr>
          <p:cNvPr id="29" name="图片 28"/>
          <p:cNvPicPr>
            <a:picLocks noChangeAspect="1"/>
          </p:cNvPicPr>
          <p:nvPr>
            <p:custDataLst>
              <p:tags r:id="rId5"/>
            </p:custDataLst>
          </p:nvPr>
        </p:nvPicPr>
        <p:blipFill>
          <a:blip r:embed="rId6"/>
          <a:stretch>
            <a:fillRect/>
          </a:stretch>
        </p:blipFill>
        <p:spPr>
          <a:xfrm>
            <a:off x="6990715" y="1002665"/>
            <a:ext cx="2006600" cy="3390900"/>
          </a:xfrm>
          <a:prstGeom prst="rect">
            <a:avLst/>
          </a:prstGeom>
        </p:spPr>
      </p:pic>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DD</a:t>
            </a:r>
            <a:r>
              <a:rPr kumimoji="1" lang="zh-CN" altLang="en-US" sz="2400" dirty="0" err="1">
                <a:sym typeface="+mn-ea"/>
              </a:rPr>
              <a:t>路径</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2000" dirty="0">
                <a:latin typeface="微软雅黑" panose="020B0503020204020204" pitchFamily="34" charset="-122"/>
                <a:ea typeface="微软雅黑" panose="020B0503020204020204" pitchFamily="34" charset="-122"/>
              </a:rPr>
              <a:t>A decision-to-decision path</a:t>
            </a:r>
            <a:r>
              <a:rPr 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DD</a:t>
            </a:r>
            <a:r>
              <a:rPr lang="zh-CN" altLang="en-US" sz="2000" dirty="0">
                <a:latin typeface="微软雅黑" panose="020B0503020204020204" pitchFamily="34" charset="-122"/>
                <a:ea typeface="微软雅黑" panose="020B0503020204020204" pitchFamily="34" charset="-122"/>
              </a:rPr>
              <a:t>路径</a:t>
            </a:r>
            <a:r>
              <a:rPr lang="zh-CN"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 is defined to be a path in a flow</a:t>
            </a:r>
            <a:r>
              <a:rPr lang="en-US" sz="2000" dirty="0">
                <a:latin typeface="微软雅黑" panose="020B0503020204020204" pitchFamily="34" charset="-122"/>
                <a:ea typeface="微软雅黑" panose="020B0503020204020204" pitchFamily="34" charset="-122"/>
              </a:rPr>
              <a:t> </a:t>
            </a:r>
            <a:r>
              <a:rPr sz="2000" dirty="0">
                <a:latin typeface="微软雅黑" panose="020B0503020204020204" pitchFamily="34" charset="-122"/>
                <a:ea typeface="微软雅黑" panose="020B0503020204020204" pitchFamily="34" charset="-122"/>
              </a:rPr>
              <a:t>chart such that </a:t>
            </a:r>
            <a:endParaRPr sz="2000" dirty="0">
              <a:latin typeface="微软雅黑" panose="020B0503020204020204" pitchFamily="34" charset="-122"/>
              <a:ea typeface="微软雅黑" panose="020B0503020204020204" pitchFamily="34" charset="-122"/>
            </a:endParaRPr>
          </a:p>
          <a:p>
            <a:pPr marL="405130" indent="-405130">
              <a:lnSpc>
                <a:spcPct val="150000"/>
              </a:lnSpc>
            </a:pPr>
            <a:r>
              <a:rPr sz="2000" dirty="0">
                <a:latin typeface="微软雅黑" panose="020B0503020204020204" pitchFamily="34" charset="-122"/>
                <a:ea typeface="微软雅黑" panose="020B0503020204020204" pitchFamily="34" charset="-122"/>
              </a:rPr>
              <a:t>a) its first constituent edge emanates either from an entry node or a decision box; </a:t>
            </a:r>
            <a:endParaRPr sz="2000" dirty="0">
              <a:latin typeface="微软雅黑" panose="020B0503020204020204" pitchFamily="34" charset="-122"/>
              <a:ea typeface="微软雅黑" panose="020B0503020204020204" pitchFamily="34" charset="-122"/>
            </a:endParaRPr>
          </a:p>
          <a:p>
            <a:pPr marL="405130" indent="-405130">
              <a:lnSpc>
                <a:spcPct val="150000"/>
              </a:lnSpc>
            </a:pPr>
            <a:r>
              <a:rPr sz="2000" dirty="0">
                <a:latin typeface="微软雅黑" panose="020B0503020204020204" pitchFamily="34" charset="-122"/>
                <a:ea typeface="微软雅黑" panose="020B0503020204020204" pitchFamily="34" charset="-122"/>
              </a:rPr>
              <a:t>b) its last constituent edge terminates either at a decision box or at an exit node; and </a:t>
            </a:r>
            <a:endParaRPr sz="2000" dirty="0">
              <a:latin typeface="微软雅黑" panose="020B0503020204020204" pitchFamily="34" charset="-122"/>
              <a:ea typeface="微软雅黑" panose="020B0503020204020204" pitchFamily="34" charset="-122"/>
            </a:endParaRPr>
          </a:p>
          <a:p>
            <a:pPr marL="405130" indent="-405130">
              <a:lnSpc>
                <a:spcPct val="150000"/>
              </a:lnSpc>
            </a:pPr>
            <a:r>
              <a:rPr sz="2000" dirty="0">
                <a:latin typeface="微软雅黑" panose="020B0503020204020204" pitchFamily="34" charset="-122"/>
                <a:ea typeface="微软雅黑" panose="020B0503020204020204" pitchFamily="34" charset="-122"/>
              </a:rPr>
              <a:t>c) there are no decision boxes on the path except those at both ends.</a:t>
            </a:r>
            <a:endParaRPr sz="2000" dirty="0">
              <a:latin typeface="微软雅黑" panose="020B0503020204020204" pitchFamily="34" charset="-122"/>
              <a:ea typeface="微软雅黑" panose="020B0503020204020204" pitchFamily="34" charset="-122"/>
            </a:endParaRPr>
          </a:p>
        </p:txBody>
      </p:sp>
      <p:sp>
        <p:nvSpPr>
          <p:cNvPr id="6" name="根据分享大纲以及讲义开头列写的学习要点，依次开始深入讲解。"/>
          <p:cNvSpPr txBox="1"/>
          <p:nvPr>
            <p:custDataLst>
              <p:tags r:id="rId1"/>
            </p:custDataLst>
          </p:nvPr>
        </p:nvSpPr>
        <p:spPr>
          <a:xfrm>
            <a:off x="575310" y="4542155"/>
            <a:ext cx="5833745" cy="3321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000" dirty="0">
                <a:latin typeface="微软雅黑" panose="020B0503020204020204" pitchFamily="34" charset="-122"/>
                <a:ea typeface="微软雅黑" panose="020B0503020204020204" pitchFamily="34" charset="-122"/>
              </a:rPr>
              <a:t>J. C. Huang: An Approach to Program Testing. ACM Comput. Surv. 7(3): 113-128 (1975)</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845"/>
            <a:ext cx="4605020"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2000" dirty="0">
                <a:latin typeface="微软雅黑" panose="020B0503020204020204" pitchFamily="34" charset="-122"/>
                <a:ea typeface="微软雅黑" panose="020B0503020204020204" pitchFamily="34" charset="-122"/>
              </a:rPr>
              <a:t>此控制流图</a:t>
            </a:r>
            <a:r>
              <a:rPr lang="zh-CN" sz="2000" dirty="0">
                <a:latin typeface="微软雅黑" panose="020B0503020204020204" pitchFamily="34" charset="-122"/>
                <a:ea typeface="微软雅黑" panose="020B0503020204020204" pitchFamily="34" charset="-122"/>
              </a:rPr>
              <a:t>中，</a:t>
            </a:r>
            <a:endParaRPr 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a-&gt;b</a:t>
            </a:r>
            <a:r>
              <a:rPr lang="zh-CN" altLang="en-US" sz="2000" dirty="0">
                <a:latin typeface="微软雅黑" panose="020B0503020204020204" pitchFamily="34" charset="-122"/>
                <a:ea typeface="微软雅黑" panose="020B0503020204020204" pitchFamily="34" charset="-122"/>
              </a:rPr>
              <a:t>是一条</a:t>
            </a:r>
            <a:r>
              <a:rPr lang="en-US" altLang="zh-CN" sz="2000" dirty="0">
                <a:latin typeface="微软雅黑" panose="020B0503020204020204" pitchFamily="34" charset="-122"/>
                <a:ea typeface="微软雅黑" panose="020B0503020204020204" pitchFamily="34" charset="-122"/>
              </a:rPr>
              <a:t>DD</a:t>
            </a:r>
            <a:r>
              <a:rPr lang="zh-CN" altLang="en-US" sz="2000" dirty="0">
                <a:latin typeface="微软雅黑" panose="020B0503020204020204" pitchFamily="34" charset="-122"/>
                <a:ea typeface="微软雅黑" panose="020B0503020204020204" pitchFamily="34" charset="-122"/>
              </a:rPr>
              <a:t>路径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d-&gt;e-&gt;g</a:t>
            </a:r>
            <a:r>
              <a:rPr lang="zh-CN" altLang="en-US" sz="2000" dirty="0">
                <a:latin typeface="微软雅黑" panose="020B0503020204020204" pitchFamily="34" charset="-122"/>
                <a:ea typeface="微软雅黑" panose="020B0503020204020204" pitchFamily="34" charset="-122"/>
              </a:rPr>
              <a:t>是一条</a:t>
            </a:r>
            <a:r>
              <a:rPr lang="en-US" altLang="zh-CN" sz="2000" dirty="0">
                <a:latin typeface="微软雅黑" panose="020B0503020204020204" pitchFamily="34" charset="-122"/>
                <a:ea typeface="微软雅黑" panose="020B0503020204020204" pitchFamily="34" charset="-122"/>
              </a:rPr>
              <a:t>DD</a:t>
            </a:r>
            <a:r>
              <a:rPr lang="zh-CN" altLang="en-US" sz="2000" dirty="0">
                <a:latin typeface="微软雅黑" panose="020B0503020204020204" pitchFamily="34" charset="-122"/>
                <a:ea typeface="微软雅黑" panose="020B0503020204020204" pitchFamily="34" charset="-122"/>
              </a:rPr>
              <a:t>路径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b-&gt;c-&gt;f-&gt;g-&gt;h</a:t>
            </a:r>
            <a:r>
              <a:rPr lang="zh-CN" altLang="en-US" sz="2000" dirty="0">
                <a:latin typeface="微软雅黑" panose="020B0503020204020204" pitchFamily="34" charset="-122"/>
                <a:ea typeface="微软雅黑" panose="020B0503020204020204" pitchFamily="34" charset="-122"/>
              </a:rPr>
              <a:t>不是一条</a:t>
            </a:r>
            <a:r>
              <a:rPr lang="en-US" altLang="zh-CN" sz="2000" dirty="0">
                <a:latin typeface="微软雅黑" panose="020B0503020204020204" pitchFamily="34" charset="-122"/>
                <a:ea typeface="微软雅黑" panose="020B0503020204020204" pitchFamily="34" charset="-122"/>
              </a:rPr>
              <a:t>DD</a:t>
            </a:r>
            <a:r>
              <a:rPr lang="zh-CN" altLang="en-US" sz="2000" dirty="0">
                <a:latin typeface="微软雅黑" panose="020B0503020204020204" pitchFamily="34" charset="-122"/>
                <a:ea typeface="微软雅黑" panose="020B0503020204020204" pitchFamily="34" charset="-122"/>
              </a:rPr>
              <a:t>路径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568315" y="762000"/>
            <a:ext cx="3062605" cy="3727450"/>
          </a:xfrm>
          <a:prstGeom prst="rect">
            <a:avLst/>
          </a:prstGeom>
        </p:spPr>
      </p:pic>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DD</a:t>
            </a:r>
            <a:r>
              <a:rPr kumimoji="1" lang="zh-CN" altLang="en-US" sz="2400" dirty="0" err="1">
                <a:sym typeface="+mn-ea"/>
              </a:rPr>
              <a:t>路径</a:t>
            </a:r>
            <a:r>
              <a:rPr kumimoji="1" lang="zh-CN" altLang="en-US" sz="2400" dirty="0" err="1">
                <a:sym typeface="+mn-ea"/>
              </a:rPr>
              <a:t>图</a:t>
            </a:r>
            <a:endParaRPr kumimoji="1" lang="zh-CN" altLang="en-US" sz="2400" dirty="0" err="1">
              <a:sym typeface="+mn-ea"/>
            </a:endParaRPr>
          </a:p>
        </p:txBody>
      </p:sp>
      <p:sp>
        <p:nvSpPr>
          <p:cNvPr id="3" name="根据分享大纲以及讲义开头列写的学习要点，依次开始深入讲解。"/>
          <p:cNvSpPr txBox="1"/>
          <p:nvPr/>
        </p:nvSpPr>
        <p:spPr>
          <a:xfrm>
            <a:off x="560070" y="813435"/>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通过将控制流图中每一段连续的串行语句（即入度和出度都为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的语句）序列合并为一个个节点，我们得到了所谓的</a:t>
            </a:r>
            <a:r>
              <a:rPr lang="en-US" altLang="zh-CN" sz="2000" dirty="0">
                <a:latin typeface="微软雅黑" panose="020B0503020204020204" pitchFamily="34" charset="-122"/>
                <a:ea typeface="微软雅黑" panose="020B0503020204020204" pitchFamily="34" charset="-122"/>
              </a:rPr>
              <a:t>DD</a:t>
            </a:r>
            <a:r>
              <a:rPr lang="zh-CN" altLang="en-US" sz="2000" dirty="0">
                <a:latin typeface="微软雅黑" panose="020B0503020204020204" pitchFamily="34" charset="-122"/>
                <a:ea typeface="微软雅黑" panose="020B0503020204020204" pitchFamily="34" charset="-122"/>
              </a:rPr>
              <a:t>路径</a:t>
            </a:r>
            <a:r>
              <a:rPr lang="zh-CN" altLang="en-US" sz="2000" dirty="0">
                <a:latin typeface="微软雅黑" panose="020B0503020204020204" pitchFamily="34" charset="-122"/>
                <a:ea typeface="微软雅黑" panose="020B0503020204020204" pitchFamily="34" charset="-122"/>
              </a:rPr>
              <a:t>图</a:t>
            </a:r>
            <a:endParaRPr lang="zh-CN" altLang="en-US" sz="2000" dirty="0">
              <a:latin typeface="微软雅黑" panose="020B0503020204020204" pitchFamily="34" charset="-122"/>
              <a:ea typeface="微软雅黑" panose="020B0503020204020204" pitchFamily="34" charset="-122"/>
            </a:endParaRPr>
          </a:p>
        </p:txBody>
      </p:sp>
      <p:pic>
        <p:nvPicPr>
          <p:cNvPr id="29" name="图片 28"/>
          <p:cNvPicPr>
            <a:picLocks noChangeAspect="1"/>
          </p:cNvPicPr>
          <p:nvPr>
            <p:custDataLst>
              <p:tags r:id="rId1"/>
            </p:custDataLst>
          </p:nvPr>
        </p:nvPicPr>
        <p:blipFill>
          <a:blip r:embed="rId2"/>
          <a:stretch>
            <a:fillRect/>
          </a:stretch>
        </p:blipFill>
        <p:spPr>
          <a:xfrm>
            <a:off x="641350" y="1845945"/>
            <a:ext cx="1872615" cy="3165475"/>
          </a:xfrm>
          <a:prstGeom prst="rect">
            <a:avLst/>
          </a:prstGeom>
        </p:spPr>
      </p:pic>
      <p:sp>
        <p:nvSpPr>
          <p:cNvPr id="4" name="右箭头 3"/>
          <p:cNvSpPr/>
          <p:nvPr/>
        </p:nvSpPr>
        <p:spPr>
          <a:xfrm>
            <a:off x="2960370" y="3012440"/>
            <a:ext cx="853440" cy="450215"/>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11" name="图片 10"/>
          <p:cNvPicPr>
            <a:picLocks noChangeAspect="1"/>
          </p:cNvPicPr>
          <p:nvPr>
            <p:custDataLst>
              <p:tags r:id="rId3"/>
            </p:custDataLst>
          </p:nvPr>
        </p:nvPicPr>
        <p:blipFill>
          <a:blip r:embed="rId4"/>
          <a:stretch>
            <a:fillRect/>
          </a:stretch>
        </p:blipFill>
        <p:spPr>
          <a:xfrm>
            <a:off x="4958715" y="2018665"/>
            <a:ext cx="2014220" cy="2818765"/>
          </a:xfrm>
          <a:prstGeom prst="rect">
            <a:avLst/>
          </a:prstGeom>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245995"/>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rPr>
              <a:t>DD</a:t>
            </a:r>
            <a:r>
              <a:rPr lang="zh-CN" altLang="en-US" sz="2000" dirty="0">
                <a:latin typeface="微软雅黑" panose="020B0503020204020204" pitchFamily="34" charset="-122"/>
                <a:ea typeface="微软雅黑" panose="020B0503020204020204" pitchFamily="34" charset="-122"/>
              </a:rPr>
              <a:t>路径压缩了控制流图中的若干连续节点，更加</a:t>
            </a:r>
            <a:r>
              <a:rPr lang="zh-CN" altLang="en-US" sz="2000" dirty="0">
                <a:latin typeface="微软雅黑" panose="020B0503020204020204" pitchFamily="34" charset="-122"/>
                <a:ea typeface="微软雅黑" panose="020B0503020204020204" pitchFamily="34" charset="-122"/>
              </a:rPr>
              <a:t>简洁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在本章后续叙述中默认叙述的</a:t>
            </a:r>
            <a:r>
              <a:rPr lang="zh-CN" altLang="en-US" sz="2000" dirty="0">
                <a:latin typeface="微软雅黑" panose="020B0503020204020204" pitchFamily="34" charset="-122"/>
                <a:ea typeface="微软雅黑" panose="020B0503020204020204" pitchFamily="34" charset="-122"/>
              </a:rPr>
              <a:t>图是</a:t>
            </a:r>
            <a:r>
              <a:rPr lang="en-US" altLang="zh-CN" sz="2000" dirty="0">
                <a:latin typeface="微软雅黑" panose="020B0503020204020204" pitchFamily="34" charset="-122"/>
                <a:ea typeface="微软雅黑" panose="020B0503020204020204" pitchFamily="34" charset="-122"/>
              </a:rPr>
              <a:t>DD</a:t>
            </a:r>
            <a:r>
              <a:rPr lang="zh-CN" altLang="en-US" sz="2000" dirty="0">
                <a:latin typeface="微软雅黑" panose="020B0503020204020204" pitchFamily="34" charset="-122"/>
                <a:ea typeface="微软雅黑" panose="020B0503020204020204" pitchFamily="34" charset="-122"/>
              </a:rPr>
              <a:t>路径</a:t>
            </a:r>
            <a:r>
              <a:rPr lang="zh-CN" altLang="en-US" sz="2000" dirty="0">
                <a:latin typeface="微软雅黑" panose="020B0503020204020204" pitchFamily="34" charset="-122"/>
                <a:ea typeface="微软雅黑" panose="020B0503020204020204" pitchFamily="34" charset="-122"/>
              </a:rPr>
              <a:t>图</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83590" y="2005330"/>
            <a:ext cx="7865745"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关于覆盖</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99233" y="3009037"/>
            <a:ext cx="2382906" cy="450850"/>
          </a:xfrm>
          <a:prstGeom prst="rect">
            <a:avLst/>
          </a:prstGeom>
          <a:noFill/>
        </p:spPr>
        <p:txBody>
          <a:bodyPr wrap="square">
            <a:spAutoFit/>
          </a:bodyPr>
          <a:lstStyle/>
          <a:p>
            <a:pPr algn="just">
              <a:lnSpc>
                <a:spcPct val="130000"/>
              </a:lnSpc>
            </a:pP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639888"/>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测试不能穷尽输入数据和</a:t>
            </a:r>
            <a:r>
              <a:rPr lang="zh-CN" altLang="en-US" sz="2000" dirty="0">
                <a:latin typeface="微软雅黑" panose="020B0503020204020204" pitchFamily="34" charset="-122"/>
                <a:ea typeface="微软雅黑" panose="020B0503020204020204" pitchFamily="34" charset="-122"/>
              </a:rPr>
              <a:t>执行，而只能进行</a:t>
            </a:r>
            <a:r>
              <a:rPr lang="zh-CN" altLang="en-US" sz="2000" dirty="0">
                <a:latin typeface="微软雅黑" panose="020B0503020204020204" pitchFamily="34" charset="-122"/>
                <a:ea typeface="微软雅黑" panose="020B0503020204020204" pitchFamily="34" charset="-122"/>
              </a:rPr>
              <a:t>取样</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测试只能展示</a:t>
            </a:r>
            <a:r>
              <a:rPr lang="en-US" altLang="zh-CN" sz="2000" dirty="0">
                <a:latin typeface="微软雅黑" panose="020B0503020204020204" pitchFamily="34" charset="-122"/>
                <a:ea typeface="微软雅黑" panose="020B0503020204020204" pitchFamily="34" charset="-122"/>
              </a:rPr>
              <a:t>BUG</a:t>
            </a:r>
            <a:r>
              <a:rPr lang="zh-CN" altLang="en-US" sz="2000" dirty="0">
                <a:latin typeface="微软雅黑" panose="020B0503020204020204" pitchFamily="34" charset="-122"/>
                <a:ea typeface="微软雅黑" panose="020B0503020204020204" pitchFamily="34" charset="-122"/>
              </a:rPr>
              <a:t>的存在，而不能证实</a:t>
            </a:r>
            <a:r>
              <a:rPr lang="en-US" altLang="zh-CN" sz="2000" dirty="0">
                <a:latin typeface="微软雅黑" panose="020B0503020204020204" pitchFamily="34" charset="-122"/>
                <a:ea typeface="微软雅黑" panose="020B0503020204020204" pitchFamily="34" charset="-122"/>
              </a:rPr>
              <a:t>BUG</a:t>
            </a:r>
            <a:r>
              <a:rPr lang="zh-CN" altLang="en-US" sz="2000" dirty="0">
                <a:latin typeface="微软雅黑" panose="020B0503020204020204" pitchFamily="34" charset="-122"/>
                <a:ea typeface="微软雅黑" panose="020B0503020204020204" pitchFamily="34" charset="-122"/>
              </a:rPr>
              <a:t>不存在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75310" y="2911475"/>
            <a:ext cx="3637915" cy="2014220"/>
          </a:xfrm>
          <a:prstGeom prst="rect">
            <a:avLst/>
          </a:prstGeom>
        </p:spPr>
      </p:pic>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测试</a:t>
            </a:r>
            <a:r>
              <a:rPr kumimoji="1" lang="zh-CN" altLang="en-US" sz="2400" dirty="0" err="1">
                <a:sym typeface="+mn-ea"/>
              </a:rPr>
              <a:t>标准</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011238"/>
            <a:ext cx="7943215" cy="217868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测试标准描述了测试用例要达到的效果，即测试用例达到什么程度即认为测试是足够全面的</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测试标准来自</a:t>
            </a:r>
            <a:r>
              <a:rPr lang="zh-CN" altLang="en-US" sz="1800" dirty="0">
                <a:latin typeface="微软雅黑" panose="020B0503020204020204" pitchFamily="34" charset="-122"/>
                <a:ea typeface="微软雅黑" panose="020B0503020204020204" pitchFamily="34" charset="-122"/>
              </a:rPr>
              <a:t>于我们认为导致错误的原因是什么，因此认为如果对这样的内容没有充分测试的话则测试不足</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测试标准指导测试用例的</a:t>
            </a:r>
            <a:r>
              <a:rPr lang="zh-CN" altLang="en-US" sz="1800" dirty="0">
                <a:latin typeface="微软雅黑" panose="020B0503020204020204" pitchFamily="34" charset="-122"/>
                <a:ea typeface="微软雅黑" panose="020B0503020204020204" pitchFamily="34" charset="-122"/>
              </a:rPr>
              <a:t>生成</a:t>
            </a: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4560570" y="2911475"/>
            <a:ext cx="4495800" cy="2068830"/>
          </a:xfrm>
          <a:prstGeom prst="rect">
            <a:avLst/>
          </a:prstGeom>
        </p:spPr>
      </p:pic>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回顾</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基于直觉和经验的方法	</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黑盒测试方法，其中边界值分析、等价类划分法、判定表法和因果图法要求重点</a:t>
            </a:r>
            <a:r>
              <a:rPr lang="zh-CN" altLang="en-US" sz="2000" dirty="0">
                <a:latin typeface="微软雅黑" panose="020B0503020204020204" pitchFamily="34" charset="-122"/>
                <a:ea typeface="微软雅黑" panose="020B0503020204020204" pitchFamily="34" charset="-122"/>
                <a:sym typeface="+mn-ea"/>
              </a:rPr>
              <a:t>掌握</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覆盖率</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根据分享大纲以及讲义开头列写的学习要点，依次开始深入讲解。"/>
              <p:cNvSpPr txBox="1"/>
              <p:nvPr/>
            </p:nvSpPr>
            <p:spPr>
              <a:xfrm>
                <a:off x="575310" y="957263"/>
                <a:ext cx="7943215" cy="360235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14:m>
                  <m:oMath xmlns:m="http://schemas.openxmlformats.org/officeDocument/2006/math">
                    <m:r>
                      <a:rPr lang="zh-CN" altLang="en-US" sz="2000" i="1" dirty="0">
                        <a:latin typeface="Cambria Math" panose="02040503050406030204" charset="0"/>
                        <a:ea typeface="微软雅黑" panose="020B0503020204020204" pitchFamily="34" charset="-122"/>
                        <a:cs typeface="Cambria Math" panose="02040503050406030204" charset="0"/>
                      </a:rPr>
                      <m:t>覆盖率</m:t>
                    </m:r>
                    <m:r>
                      <a:rPr lang="en-US" altLang="zh-CN" sz="2000" i="1" dirty="0">
                        <a:latin typeface="Cambria Math" panose="02040503050406030204" charset="0"/>
                        <a:ea typeface="微软雅黑" panose="020B0503020204020204" pitchFamily="34" charset="-122"/>
                        <a:cs typeface="Cambria Math" panose="02040503050406030204" charset="0"/>
                      </a:rPr>
                      <m:t>=</m:t>
                    </m:r>
                    <m:f>
                      <m:fPr>
                        <m:ctrlPr>
                          <a:rPr lang="en-US" altLang="zh-CN" sz="2000" i="1" dirty="0">
                            <a:latin typeface="Cambria Math" panose="02040503050406030204" charset="0"/>
                            <a:ea typeface="微软雅黑" panose="020B0503020204020204" pitchFamily="34" charset="-122"/>
                            <a:cs typeface="Cambria Math" panose="02040503050406030204" charset="0"/>
                          </a:rPr>
                        </m:ctrlPr>
                      </m:fPr>
                      <m:num>
                        <m:r>
                          <a:rPr lang="zh-CN" altLang="en-US" sz="2000" i="1" dirty="0">
                            <a:latin typeface="Cambria Math" panose="02040503050406030204" charset="0"/>
                            <a:ea typeface="微软雅黑" panose="020B0503020204020204" pitchFamily="34" charset="-122"/>
                            <a:cs typeface="Cambria Math" panose="02040503050406030204" charset="0"/>
                          </a:rPr>
                          <m:t>被执行到的</m:t>
                        </m:r>
                        <m:r>
                          <a:rPr lang="en-US" altLang="zh-CN" sz="2000" i="1" dirty="0">
                            <a:latin typeface="Cambria Math" panose="02040503050406030204" charset="0"/>
                            <a:ea typeface="微软雅黑" panose="020B0503020204020204" pitchFamily="34" charset="-122"/>
                            <a:cs typeface="Cambria Math" panose="02040503050406030204" charset="0"/>
                          </a:rPr>
                          <m:t>“</m:t>
                        </m:r>
                        <m:r>
                          <a:rPr lang="zh-CN" altLang="en-US" sz="2000" i="1" dirty="0">
                            <a:latin typeface="Cambria Math" panose="02040503050406030204" charset="0"/>
                            <a:ea typeface="MS Mincho" charset="0"/>
                            <a:cs typeface="Cambria Math" panose="02040503050406030204" charset="0"/>
                          </a:rPr>
                          <m:t>等价类</m:t>
                        </m:r>
                        <m:r>
                          <a:rPr lang="en-US" altLang="zh-CN" sz="2000" i="1" dirty="0">
                            <a:latin typeface="Cambria Math" panose="02040503050406030204" charset="0"/>
                            <a:ea typeface="微软雅黑" panose="020B0503020204020204" pitchFamily="34" charset="-122"/>
                            <a:cs typeface="Cambria Math" panose="02040503050406030204" charset="0"/>
                          </a:rPr>
                          <m:t>”</m:t>
                        </m:r>
                      </m:num>
                      <m:den>
                        <m:r>
                          <a:rPr lang="zh-CN" altLang="en-US" sz="2000" i="1" dirty="0">
                            <a:latin typeface="Cambria Math" panose="02040503050406030204" charset="0"/>
                            <a:ea typeface="MS Mincho" charset="0"/>
                            <a:cs typeface="Cambria Math" panose="02040503050406030204" charset="0"/>
                          </a:rPr>
                          <m:t>总的待测试</m:t>
                        </m:r>
                        <m:r>
                          <a:rPr lang="en-US" altLang="zh-CN" sz="2000" i="1" dirty="0">
                            <a:latin typeface="Cambria Math" panose="02040503050406030204" charset="0"/>
                            <a:ea typeface="MS Mincho" charset="0"/>
                            <a:cs typeface="Cambria Math" panose="02040503050406030204" charset="0"/>
                          </a:rPr>
                          <m:t>“</m:t>
                        </m:r>
                        <m:r>
                          <a:rPr lang="zh-CN" altLang="en-US" sz="2000" i="1" dirty="0">
                            <a:latin typeface="Cambria Math" panose="02040503050406030204" charset="0"/>
                            <a:ea typeface="MS Mincho" charset="0"/>
                            <a:cs typeface="Cambria Math" panose="02040503050406030204" charset="0"/>
                          </a:rPr>
                          <m:t>等价类</m:t>
                        </m:r>
                        <m:r>
                          <a:rPr lang="en-US" altLang="zh-CN" sz="2000" i="1" dirty="0">
                            <a:latin typeface="Cambria Math" panose="02040503050406030204" charset="0"/>
                            <a:ea typeface="MS Mincho" charset="0"/>
                            <a:cs typeface="Cambria Math" panose="02040503050406030204" charset="0"/>
                          </a:rPr>
                          <m:t>”</m:t>
                        </m:r>
                      </m:den>
                    </m:f>
                  </m:oMath>
                </a14:m>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覆盖率度量了对测试标准的</a:t>
                </a:r>
                <a:r>
                  <a:rPr lang="zh-CN" altLang="en-US" sz="2000" dirty="0">
                    <a:latin typeface="微软雅黑" panose="020B0503020204020204" pitchFamily="34" charset="-122"/>
                    <a:ea typeface="微软雅黑" panose="020B0503020204020204" pitchFamily="34" charset="-122"/>
                  </a:rPr>
                  <a:t>覆盖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的覆盖率说明</a:t>
                </a:r>
                <a:r>
                  <a:rPr lang="zh-CN" altLang="en-US" sz="2000" dirty="0">
                    <a:latin typeface="微软雅黑" panose="020B0503020204020204" pitchFamily="34" charset="-122"/>
                    <a:ea typeface="微软雅黑" panose="020B0503020204020204" pitchFamily="34" charset="-122"/>
                  </a:rPr>
                  <a:t>什么</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覆盖率的价值在于告诉用户哪些错误模式没有测试，而不是保证测试过的测试用例对应的错误模式没有包含</a:t>
                </a:r>
                <a:r>
                  <a:rPr lang="zh-CN" altLang="en-US" sz="2000" dirty="0">
                    <a:latin typeface="微软雅黑" panose="020B0503020204020204" pitchFamily="34" charset="-122"/>
                    <a:ea typeface="微软雅黑" panose="020B0503020204020204" pitchFamily="34" charset="-122"/>
                    <a:sym typeface="+mn-ea"/>
                  </a:rPr>
                  <a:t>错误</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低覆盖率说明测试不足，高覆盖率却不能保证正确</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一个错误模式可以被进一步</a:t>
                </a:r>
                <a:r>
                  <a:rPr lang="zh-CN" altLang="en-US" sz="2000" dirty="0">
                    <a:latin typeface="微软雅黑" panose="020B0503020204020204" pitchFamily="34" charset="-122"/>
                    <a:ea typeface="微软雅黑" panose="020B0503020204020204" pitchFamily="34" charset="-122"/>
                  </a:rPr>
                  <a:t>细分</a:t>
                </a:r>
                <a:endParaRPr lang="zh-CN" altLang="en-US" sz="2000" dirty="0">
                  <a:latin typeface="微软雅黑" panose="020B0503020204020204" pitchFamily="34" charset="-122"/>
                  <a:ea typeface="微软雅黑" panose="020B0503020204020204" pitchFamily="34" charset="-122"/>
                </a:endParaRPr>
              </a:p>
            </p:txBody>
          </p:sp>
        </mc:Choice>
        <mc:Fallback>
          <p:sp>
            <p:nvSpPr>
              <p:cNvPr id="3" name="根据分享大纲以及讲义开头列写的学习要点，依次开始深入讲解。"/>
              <p:cNvSpPr txBox="1">
                <a:spLocks noRot="1" noChangeAspect="1" noMove="1" noResize="1" noEditPoints="1" noAdjustHandles="1" noChangeArrowheads="1" noChangeShapeType="1" noTextEdit="1"/>
              </p:cNvSpPr>
              <p:nvPr/>
            </p:nvSpPr>
            <p:spPr>
              <a:xfrm>
                <a:off x="575310" y="957263"/>
                <a:ext cx="7943215" cy="3602355"/>
              </a:xfrm>
              <a:prstGeom prst="rect">
                <a:avLst/>
              </a:prstGeom>
              <a:blipFill rotWithShape="1">
                <a:blip r:embed="rId1"/>
                <a:stretch>
                  <a:fillRect t="-9" b="9"/>
                </a:stretch>
              </a:blipFill>
              <a:ln w="12700">
                <a:miter lim="400000"/>
              </a:ln>
            </p:spPr>
            <p:txBody>
              <a:bodyPr/>
              <a:lstStyle/>
              <a:p>
                <a:r>
                  <a:rPr lang="zh-CN" altLang="en-US">
                    <a:noFill/>
                  </a:rPr>
                  <a:t> </a:t>
                </a:r>
              </a:p>
            </p:txBody>
          </p:sp>
        </mc:Fallback>
      </mc:AlternateContent>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499110" y="1644015"/>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本次</a:t>
            </a:r>
            <a:r>
              <a:rPr lang="en-US" altLang="zh-CN" sz="2000" dirty="0">
                <a:latin typeface="微软雅黑" panose="020B0503020204020204" pitchFamily="34" charset="-122"/>
                <a:ea typeface="微软雅黑" panose="020B0503020204020204" pitchFamily="34" charset="-122"/>
              </a:rPr>
              <a:t>PPT</a:t>
            </a:r>
            <a:r>
              <a:rPr lang="zh-CN" altLang="en-US" sz="2000" dirty="0">
                <a:latin typeface="微软雅黑" panose="020B0503020204020204" pitchFamily="34" charset="-122"/>
                <a:ea typeface="微软雅黑" panose="020B0503020204020204" pitchFamily="34" charset="-122"/>
              </a:rPr>
              <a:t>我们会看到各种各样的</a:t>
            </a:r>
            <a:r>
              <a:rPr lang="zh-CN" altLang="en-US" sz="2000" dirty="0">
                <a:latin typeface="微软雅黑" panose="020B0503020204020204" pitchFamily="34" charset="-122"/>
                <a:ea typeface="微软雅黑" panose="020B0503020204020204" pitchFamily="34" charset="-122"/>
              </a:rPr>
              <a:t>覆盖标准</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人们</a:t>
            </a:r>
            <a:r>
              <a:rPr lang="zh-CN" altLang="en-US" sz="2000" dirty="0">
                <a:latin typeface="微软雅黑" panose="020B0503020204020204" pitchFamily="34" charset="-122"/>
                <a:ea typeface="微软雅黑" panose="020B0503020204020204" pitchFamily="34" charset="-122"/>
              </a:rPr>
              <a:t>对覆盖标准的研究仍在进展</a:t>
            </a:r>
            <a:r>
              <a:rPr lang="zh-CN" altLang="en-US" sz="2000" dirty="0">
                <a:latin typeface="微软雅黑" panose="020B0503020204020204" pitchFamily="34" charset="-122"/>
                <a:ea typeface="微软雅黑" panose="020B0503020204020204" pitchFamily="34" charset="-122"/>
              </a:rPr>
              <a:t>之中</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4103370" y="2668905"/>
            <a:ext cx="4205605" cy="2330450"/>
          </a:xfrm>
          <a:prstGeom prst="rect">
            <a:avLst/>
          </a:prstGeom>
        </p:spPr>
      </p:pic>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83590" y="2005330"/>
            <a:ext cx="7865745"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基于程序图的</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覆盖</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99233" y="3009037"/>
            <a:ext cx="2382906" cy="450850"/>
          </a:xfrm>
          <a:prstGeom prst="rect">
            <a:avLst/>
          </a:prstGeom>
          <a:noFill/>
        </p:spPr>
        <p:txBody>
          <a:bodyPr wrap="square">
            <a:spAutoFit/>
          </a:bodyPr>
          <a:lstStyle/>
          <a:p>
            <a:pPr algn="just">
              <a:lnSpc>
                <a:spcPct val="130000"/>
              </a:lnSpc>
            </a:pP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3</a:t>
            </a:r>
            <a:r>
              <a:rPr kumimoji="1" lang="zh-CN" altLang="en-US" sz="2400" dirty="0" err="1">
                <a:sym typeface="+mn-ea"/>
              </a:rPr>
              <a:t>种覆盖标准及对应</a:t>
            </a:r>
            <a:r>
              <a:rPr kumimoji="1" lang="zh-CN" altLang="en-US" sz="2400" dirty="0" err="1">
                <a:sym typeface="+mn-ea"/>
              </a:rPr>
              <a:t>的覆盖率</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53808"/>
            <a:ext cx="8362315"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基于程序图的覆盖：测试项为图相关的概念，如点、边、路径、</a:t>
            </a:r>
            <a:r>
              <a:rPr lang="en-US" altLang="zh-CN" sz="1800" dirty="0">
                <a:latin typeface="微软雅黑" panose="020B0503020204020204" pitchFamily="34" charset="-122"/>
                <a:ea typeface="微软雅黑" panose="020B0503020204020204" pitchFamily="34" charset="-122"/>
                <a:sym typeface="+mn-ea"/>
              </a:rPr>
              <a:t>...</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覆盖标准</a:t>
            </a:r>
            <a:r>
              <a:rPr lang="en-US" altLang="zh-CN" sz="1800" dirty="0">
                <a:latin typeface="微软雅黑" panose="020B0503020204020204" pitchFamily="34" charset="-122"/>
                <a:ea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sym typeface="+mn-ea"/>
              </a:rPr>
              <a:t>：测试用例执行后，总计程序图中所有节点被访问至少一次</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覆盖率</a:t>
            </a:r>
            <a:r>
              <a:rPr lang="en-US" altLang="zh-CN" sz="1800" dirty="0">
                <a:latin typeface="微软雅黑" panose="020B0503020204020204" pitchFamily="34" charset="-122"/>
                <a:ea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sym typeface="+mn-ea"/>
              </a:rPr>
              <a:t>节点覆盖率：测试用例执行的程序图中点数目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程序图中点总数</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覆盖标准</a:t>
            </a:r>
            <a:r>
              <a:rPr lang="en-US" altLang="zh-CN" sz="1800" dirty="0">
                <a:latin typeface="微软雅黑" panose="020B0503020204020204" pitchFamily="34" charset="-122"/>
                <a:ea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sym typeface="+mn-ea"/>
              </a:rPr>
              <a:t>：测试用例执行后，总计程序图中所有边被访问至少一次</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覆盖率</a:t>
            </a:r>
            <a:r>
              <a:rPr lang="en-US" altLang="zh-CN" sz="1800" dirty="0">
                <a:latin typeface="微软雅黑" panose="020B0503020204020204" pitchFamily="34" charset="-122"/>
                <a:ea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sym typeface="+mn-ea"/>
              </a:rPr>
              <a:t>边覆盖率：测试用例执行的程序图中边数目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程序图中边总数</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覆盖标准</a:t>
            </a:r>
            <a:r>
              <a:rPr lang="en-US" altLang="zh-CN" sz="1800" dirty="0">
                <a:latin typeface="微软雅黑" panose="020B0503020204020204" pitchFamily="34" charset="-122"/>
                <a:ea typeface="微软雅黑" panose="020B0503020204020204" pitchFamily="34" charset="-122"/>
                <a:sym typeface="+mn-ea"/>
              </a:rPr>
              <a:t>3</a:t>
            </a:r>
            <a:r>
              <a:rPr lang="zh-CN" altLang="en-US" sz="1800" dirty="0">
                <a:latin typeface="微软雅黑" panose="020B0503020204020204" pitchFamily="34" charset="-122"/>
                <a:ea typeface="微软雅黑" panose="020B0503020204020204" pitchFamily="34" charset="-122"/>
                <a:sym typeface="+mn-ea"/>
              </a:rPr>
              <a:t>：测试用例执行后，总计程序图中所有路径被执行至少一次</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覆盖率</a:t>
            </a:r>
            <a:r>
              <a:rPr lang="en-US" altLang="zh-CN" sz="1800" dirty="0">
                <a:latin typeface="微软雅黑" panose="020B0503020204020204" pitchFamily="34" charset="-122"/>
                <a:ea typeface="微软雅黑" panose="020B0503020204020204" pitchFamily="34" charset="-122"/>
                <a:sym typeface="+mn-ea"/>
              </a:rPr>
              <a:t>3-</a:t>
            </a:r>
            <a:r>
              <a:rPr lang="zh-CN" altLang="en-US" sz="1800" dirty="0">
                <a:latin typeface="微软雅黑" panose="020B0503020204020204" pitchFamily="34" charset="-122"/>
                <a:ea typeface="微软雅黑" panose="020B0503020204020204" pitchFamily="34" charset="-122"/>
                <a:sym typeface="+mn-ea"/>
              </a:rPr>
              <a:t>路径覆盖率：测试用例执行的程序图中路径数目</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程序图中路径总数</a:t>
            </a:r>
            <a:endParaRPr lang="en-US" altLang="zh-CN"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80783"/>
            <a:ext cx="3876040"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参数是三个</a:t>
            </a:r>
            <a:r>
              <a:rPr lang="zh-CN" altLang="en-US" sz="2000" dirty="0">
                <a:latin typeface="微软雅黑" panose="020B0503020204020204" pitchFamily="34" charset="-122"/>
                <a:ea typeface="微软雅黑" panose="020B0503020204020204" pitchFamily="34" charset="-122"/>
              </a:rPr>
              <a:t>整数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返回值是一个</a:t>
            </a:r>
            <a:r>
              <a:rPr lang="zh-CN" altLang="en-US" sz="2000" dirty="0">
                <a:latin typeface="微软雅黑" panose="020B0503020204020204" pitchFamily="34" charset="-122"/>
                <a:ea typeface="微软雅黑" panose="020B0503020204020204" pitchFamily="34" charset="-122"/>
              </a:rPr>
              <a:t>整数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关注从语句</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到语句</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的</a:t>
            </a:r>
            <a:r>
              <a:rPr lang="zh-CN" altLang="en-US" sz="2000" dirty="0">
                <a:latin typeface="微软雅黑" panose="020B0503020204020204" pitchFamily="34" charset="-122"/>
                <a:ea typeface="微软雅黑" panose="020B0503020204020204" pitchFamily="34" charset="-122"/>
              </a:rPr>
              <a:t>执行</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4557395" y="1333500"/>
            <a:ext cx="4283710" cy="3172460"/>
          </a:xfrm>
          <a:prstGeom prst="rect">
            <a:avLst/>
          </a:prstGeom>
        </p:spPr>
      </p:pic>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对应的程序图</a:t>
            </a:r>
            <a:endParaRPr kumimoji="1" lang="zh-CN" altLang="en-US" sz="2400" dirty="0" err="1">
              <a:sym typeface="+mn-ea"/>
            </a:endParaRPr>
          </a:p>
        </p:txBody>
      </p:sp>
      <p:sp>
        <p:nvSpPr>
          <p:cNvPr id="3" name="根据分享大纲以及讲义开头列写的学习要点，依次开始深入讲解。"/>
          <p:cNvSpPr txBox="1"/>
          <p:nvPr/>
        </p:nvSpPr>
        <p:spPr>
          <a:xfrm>
            <a:off x="531495" y="1071563"/>
            <a:ext cx="55556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为了方便叙述，图中为节点和边</a:t>
            </a:r>
            <a:r>
              <a:rPr lang="zh-CN" altLang="en-US" sz="2000" dirty="0">
                <a:latin typeface="微软雅黑" panose="020B0503020204020204" pitchFamily="34" charset="-122"/>
                <a:ea typeface="微软雅黑" panose="020B0503020204020204" pitchFamily="34" charset="-122"/>
              </a:rPr>
              <a:t>都标上标号</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4775835" y="2403475"/>
            <a:ext cx="3714750" cy="217551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51485" y="2025015"/>
            <a:ext cx="3957955" cy="2931795"/>
          </a:xfrm>
          <a:prstGeom prst="rect">
            <a:avLst/>
          </a:prstGeom>
        </p:spPr>
      </p:pic>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节点覆盖</a:t>
            </a:r>
            <a:r>
              <a:rPr kumimoji="1" lang="zh-CN" altLang="en-US" sz="2400" dirty="0" err="1">
                <a:sym typeface="+mn-ea"/>
              </a:rPr>
              <a:t>及测试</a:t>
            </a:r>
            <a:r>
              <a:rPr kumimoji="1" lang="zh-CN" altLang="en-US" sz="2400" dirty="0" err="1">
                <a:sym typeface="+mn-ea"/>
              </a:rPr>
              <a:t>用例</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092835"/>
            <a:ext cx="4478020"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这个测试用例覆盖图中所有</a:t>
            </a:r>
            <a:r>
              <a:rPr lang="zh-CN" altLang="en-US" sz="2000" dirty="0">
                <a:latin typeface="微软雅黑" panose="020B0503020204020204" pitchFamily="34" charset="-122"/>
                <a:ea typeface="微软雅黑" panose="020B0503020204020204" pitchFamily="34" charset="-122"/>
              </a:rPr>
              <a:t>节点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红色的路径为这个测试用例的</a:t>
            </a:r>
            <a:r>
              <a:rPr lang="zh-CN" altLang="en-US" sz="2000" dirty="0">
                <a:latin typeface="微软雅黑" panose="020B0503020204020204" pitchFamily="34" charset="-122"/>
                <a:ea typeface="微软雅黑" panose="020B0503020204020204" pitchFamily="34" charset="-122"/>
              </a:rPr>
              <a:t>路径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这样是否足够</a:t>
            </a:r>
            <a:r>
              <a:rPr lang="zh-CN" altLang="en-US" sz="2000" dirty="0">
                <a:latin typeface="微软雅黑" panose="020B0503020204020204" pitchFamily="34" charset="-122"/>
                <a:ea typeface="微软雅黑" panose="020B0503020204020204" pitchFamily="34" charset="-122"/>
              </a:rPr>
              <a:t>了</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并不是</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133350" y="3772535"/>
          <a:ext cx="7400925" cy="1143000"/>
        </p:xfrm>
        <a:graphic>
          <a:graphicData uri="http://schemas.openxmlformats.org/drawingml/2006/table">
            <a:tbl>
              <a:tblPr firstRow="1" bandRow="1">
                <a:tableStyleId>{5C22544A-7EE6-4342-B048-85BDC9FD1C3A}</a:tableStyleId>
              </a:tblPr>
              <a:tblGrid>
                <a:gridCol w="1480185"/>
                <a:gridCol w="1480185"/>
                <a:gridCol w="1480185"/>
                <a:gridCol w="1480185"/>
                <a:gridCol w="1480185"/>
              </a:tblGrid>
              <a:tr h="381000">
                <a:tc rowSpan="2">
                  <a:txBody>
                    <a:bodyPr/>
                    <a:p>
                      <a:pPr algn="ctr">
                        <a:buNone/>
                      </a:pPr>
                      <a:r>
                        <a:rPr lang="zh-CN" altLang="en-US"/>
                        <a:t>编号</a:t>
                      </a:r>
                      <a:endParaRPr lang="zh-CN" altLang="en-US"/>
                    </a:p>
                  </a:txBody>
                  <a:tcPr/>
                </a:tc>
                <a:tc gridSpan="3">
                  <a:txBody>
                    <a:bodyPr/>
                    <a:p>
                      <a:pPr algn="ctr">
                        <a:buNone/>
                      </a:pPr>
                      <a:r>
                        <a:rPr lang="zh-CN" altLang="en-US"/>
                        <a:t>输入</a:t>
                      </a:r>
                      <a:endParaRPr lang="zh-CN" altLang="en-US"/>
                    </a:p>
                  </a:txBody>
                  <a:tcPr/>
                </a:tc>
                <a:tc hMerge="1">
                  <a:tcPr/>
                </a:tc>
                <a:tc hMerge="1">
                  <a:tcPr/>
                </a:tc>
                <a:tc rowSpan="2">
                  <a:txBody>
                    <a:bodyPr/>
                    <a:p>
                      <a:pPr>
                        <a:buNone/>
                      </a:pPr>
                      <a:r>
                        <a:rPr lang="zh-CN" altLang="en-US"/>
                        <a:t>覆盖</a:t>
                      </a:r>
                      <a:r>
                        <a:rPr lang="zh-CN" altLang="en-US"/>
                        <a:t>节点</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a:txBody>
                    <a:bodyPr/>
                    <a:p>
                      <a:pPr>
                        <a:buNone/>
                      </a:pPr>
                      <a:r>
                        <a:rPr lang="en-US" altLang="zh-CN"/>
                        <a:t>z</a:t>
                      </a:r>
                      <a:endParaRPr lang="en-US" altLang="zh-CN"/>
                    </a:p>
                  </a:txBody>
                  <a:tcPr/>
                </a:tc>
                <a:tc vMerge="1">
                  <a:tcPr/>
                </a:tc>
              </a:tr>
              <a:tr h="3810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zh-CN" altLang="en-US"/>
                        <a:t>所有</a:t>
                      </a:r>
                      <a:r>
                        <a:rPr lang="zh-CN" altLang="en-US"/>
                        <a:t>节点</a:t>
                      </a:r>
                      <a:endParaRPr lang="zh-CN" altLang="en-US"/>
                    </a:p>
                  </a:txBody>
                  <a:tcPr/>
                </a:tc>
              </a:tr>
            </a:tbl>
          </a:graphicData>
        </a:graphic>
      </p:graphicFrame>
      <p:pic>
        <p:nvPicPr>
          <p:cNvPr id="8" name="图片 7"/>
          <p:cNvPicPr>
            <a:picLocks noChangeAspect="1"/>
          </p:cNvPicPr>
          <p:nvPr>
            <p:custDataLst>
              <p:tags r:id="rId2"/>
            </p:custDataLst>
          </p:nvPr>
        </p:nvPicPr>
        <p:blipFill>
          <a:blip r:embed="rId3"/>
          <a:stretch>
            <a:fillRect/>
          </a:stretch>
        </p:blipFill>
        <p:spPr>
          <a:xfrm>
            <a:off x="5367020" y="1283335"/>
            <a:ext cx="3406140" cy="1991995"/>
          </a:xfrm>
          <a:prstGeom prst="rect">
            <a:avLst/>
          </a:prstGeom>
        </p:spPr>
      </p:pic>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676275"/>
            <a:ext cx="5669280" cy="426529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刚才的测试</a:t>
            </a:r>
            <a:r>
              <a:rPr lang="zh-CN" altLang="en-US" sz="2000" dirty="0">
                <a:latin typeface="微软雅黑" panose="020B0503020204020204" pitchFamily="34" charset="-122"/>
                <a:ea typeface="微软雅黑" panose="020B0503020204020204" pitchFamily="34" charset="-122"/>
              </a:rPr>
              <a:t>用例对</a:t>
            </a:r>
            <a:r>
              <a:rPr lang="en-US" altLang="zh-CN" sz="2000" dirty="0">
                <a:latin typeface="微软雅黑" panose="020B0503020204020204" pitchFamily="34" charset="-122"/>
                <a:ea typeface="微软雅黑" panose="020B0503020204020204" pitchFamily="34" charset="-122"/>
              </a:rPr>
              <a:t>if</a:t>
            </a:r>
            <a:r>
              <a:rPr lang="zh-CN" altLang="en-US" sz="2000" dirty="0">
                <a:latin typeface="微软雅黑" panose="020B0503020204020204" pitchFamily="34" charset="-122"/>
                <a:ea typeface="微软雅黑" panose="020B0503020204020204" pitchFamily="34" charset="-122"/>
              </a:rPr>
              <a:t>分支只考察了其成立时的情况，而未考察其不成立时的</a:t>
            </a:r>
            <a:r>
              <a:rPr lang="zh-CN" altLang="en-US" sz="2000" dirty="0">
                <a:latin typeface="微软雅黑" panose="020B0503020204020204" pitchFamily="34" charset="-122"/>
                <a:ea typeface="微软雅黑" panose="020B0503020204020204" pitchFamily="34" charset="-122"/>
              </a:rPr>
              <a:t>情况</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可能遗漏这些分支不成立时导致的</a:t>
            </a:r>
            <a:r>
              <a:rPr lang="zh-CN" altLang="en-US" sz="2000" dirty="0">
                <a:latin typeface="微软雅黑" panose="020B0503020204020204" pitchFamily="34" charset="-122"/>
                <a:ea typeface="微软雅黑" panose="020B0503020204020204" pitchFamily="34" charset="-122"/>
              </a:rPr>
              <a:t>错误</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例如这段</a:t>
            </a:r>
            <a:r>
              <a:rPr lang="zh-CN" altLang="en-US" sz="2000" dirty="0">
                <a:latin typeface="微软雅黑" panose="020B0503020204020204" pitchFamily="34" charset="-122"/>
                <a:ea typeface="微软雅黑" panose="020B0503020204020204" pitchFamily="34" charset="-122"/>
              </a:rPr>
              <a:t>代码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if</a:t>
            </a:r>
            <a:r>
              <a:rPr lang="zh-CN" altLang="en-US" sz="2000" dirty="0">
                <a:latin typeface="微软雅黑" panose="020B0503020204020204" pitchFamily="34" charset="-122"/>
                <a:ea typeface="微软雅黑" panose="020B0503020204020204" pitchFamily="34" charset="-122"/>
              </a:rPr>
              <a:t>分支成立的情况执行</a:t>
            </a:r>
            <a:r>
              <a:rPr lang="zh-CN" altLang="en-US" sz="2000" dirty="0">
                <a:latin typeface="微软雅黑" panose="020B0503020204020204" pitchFamily="34" charset="-122"/>
                <a:ea typeface="微软雅黑" panose="020B0503020204020204" pitchFamily="34" charset="-122"/>
              </a:rPr>
              <a:t>正常</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if</a:t>
            </a:r>
            <a:r>
              <a:rPr lang="zh-CN" altLang="en-US" sz="2000" dirty="0">
                <a:latin typeface="微软雅黑" panose="020B0503020204020204" pitchFamily="34" charset="-122"/>
                <a:ea typeface="微软雅黑" panose="020B0503020204020204" pitchFamily="34" charset="-122"/>
              </a:rPr>
              <a:t>分支不成立的情况指针执行会引入未定义行为，需要</a:t>
            </a:r>
            <a:r>
              <a:rPr lang="zh-CN" altLang="en-US" sz="2000" dirty="0">
                <a:latin typeface="微软雅黑" panose="020B0503020204020204" pitchFamily="34" charset="-122"/>
                <a:ea typeface="微软雅黑" panose="020B0503020204020204" pitchFamily="34" charset="-122"/>
              </a:rPr>
              <a:t>禁止</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6332855" y="2334895"/>
            <a:ext cx="2737485" cy="2077085"/>
          </a:xfrm>
          <a:prstGeom prst="rect">
            <a:avLst/>
          </a:prstGeom>
        </p:spPr>
      </p:pic>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边覆盖</a:t>
            </a:r>
            <a:r>
              <a:rPr kumimoji="1" lang="zh-CN" altLang="en-US" sz="2400" dirty="0" err="1">
                <a:sym typeface="+mn-ea"/>
              </a:rPr>
              <a:t>及测试</a:t>
            </a:r>
            <a:r>
              <a:rPr kumimoji="1" lang="zh-CN" altLang="en-US" sz="2400" dirty="0" err="1">
                <a:sym typeface="+mn-ea"/>
              </a:rPr>
              <a:t>用例</a:t>
            </a:r>
            <a:endParaRPr kumimoji="1" lang="zh-CN" altLang="en-US" sz="2400" dirty="0" err="1">
              <a:sym typeface="+mn-ea"/>
            </a:endParaRPr>
          </a:p>
        </p:txBody>
      </p:sp>
      <p:sp>
        <p:nvSpPr>
          <p:cNvPr id="3" name="根据分享大纲以及讲义开头列写的学习要点，依次开始深入讲解。"/>
          <p:cNvSpPr txBox="1"/>
          <p:nvPr/>
        </p:nvSpPr>
        <p:spPr>
          <a:xfrm>
            <a:off x="148590" y="954723"/>
            <a:ext cx="468185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所有边都被覆盖到</a:t>
            </a:r>
            <a:r>
              <a:rPr lang="zh-CN" altLang="en-US" sz="2000" dirty="0">
                <a:latin typeface="微软雅黑" panose="020B0503020204020204" pitchFamily="34" charset="-122"/>
                <a:ea typeface="微软雅黑" panose="020B0503020204020204" pitchFamily="34" charset="-122"/>
              </a:rPr>
              <a:t>了</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红色和蓝色的路径是测试用例的</a:t>
            </a:r>
            <a:r>
              <a:rPr lang="zh-CN" altLang="en-US" sz="2000" dirty="0">
                <a:latin typeface="微软雅黑" panose="020B0503020204020204" pitchFamily="34" charset="-122"/>
                <a:ea typeface="微软雅黑" panose="020B0503020204020204" pitchFamily="34" charset="-122"/>
              </a:rPr>
              <a:t>路径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这样是否足够</a:t>
            </a:r>
            <a:r>
              <a:rPr lang="zh-CN" altLang="en-US" sz="2000" dirty="0">
                <a:latin typeface="微软雅黑" panose="020B0503020204020204" pitchFamily="34" charset="-122"/>
                <a:ea typeface="微软雅黑" panose="020B0503020204020204" pitchFamily="34" charset="-122"/>
              </a:rPr>
              <a:t>了</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并不是</a:t>
            </a:r>
            <a:endParaRPr lang="zh-CN" altLang="en-US" sz="2000" dirty="0">
              <a:latin typeface="微软雅黑" panose="020B0503020204020204" pitchFamily="34" charset="-122"/>
              <a:ea typeface="微软雅黑" panose="020B0503020204020204" pitchFamily="34" charset="-122"/>
            </a:endParaRPr>
          </a:p>
        </p:txBody>
      </p:sp>
      <p:graphicFrame>
        <p:nvGraphicFramePr>
          <p:cNvPr id="5" name="表格 4"/>
          <p:cNvGraphicFramePr/>
          <p:nvPr>
            <p:custDataLst>
              <p:tags r:id="rId1"/>
            </p:custDataLst>
          </p:nvPr>
        </p:nvGraphicFramePr>
        <p:xfrm>
          <a:off x="86995" y="3355340"/>
          <a:ext cx="7400925" cy="1524000"/>
        </p:xfrm>
        <a:graphic>
          <a:graphicData uri="http://schemas.openxmlformats.org/drawingml/2006/table">
            <a:tbl>
              <a:tblPr firstRow="1" bandRow="1">
                <a:tableStyleId>{5C22544A-7EE6-4342-B048-85BDC9FD1C3A}</a:tableStyleId>
              </a:tblPr>
              <a:tblGrid>
                <a:gridCol w="1480185"/>
                <a:gridCol w="1480185"/>
                <a:gridCol w="1480185"/>
                <a:gridCol w="1202055"/>
                <a:gridCol w="1758315"/>
              </a:tblGrid>
              <a:tr h="381000">
                <a:tc rowSpan="2">
                  <a:txBody>
                    <a:bodyPr/>
                    <a:p>
                      <a:pPr algn="ctr">
                        <a:buNone/>
                      </a:pPr>
                      <a:r>
                        <a:rPr lang="zh-CN" altLang="en-US"/>
                        <a:t>编号</a:t>
                      </a:r>
                      <a:endParaRPr lang="zh-CN" altLang="en-US"/>
                    </a:p>
                  </a:txBody>
                  <a:tcPr/>
                </a:tc>
                <a:tc gridSpan="3">
                  <a:txBody>
                    <a:bodyPr/>
                    <a:p>
                      <a:pPr algn="ctr">
                        <a:buNone/>
                      </a:pPr>
                      <a:r>
                        <a:rPr lang="zh-CN" altLang="en-US"/>
                        <a:t>输入</a:t>
                      </a:r>
                      <a:endParaRPr lang="zh-CN" altLang="en-US"/>
                    </a:p>
                  </a:txBody>
                  <a:tcPr/>
                </a:tc>
                <a:tc hMerge="1">
                  <a:tcPr/>
                </a:tc>
                <a:tc hMerge="1">
                  <a:tcPr/>
                </a:tc>
                <a:tc rowSpan="2">
                  <a:txBody>
                    <a:bodyPr/>
                    <a:p>
                      <a:pPr>
                        <a:buNone/>
                      </a:pPr>
                      <a:r>
                        <a:rPr lang="zh-CN" altLang="en-US"/>
                        <a:t>覆盖的</a:t>
                      </a:r>
                      <a:r>
                        <a:rPr lang="zh-CN" altLang="en-US"/>
                        <a:t>边</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a:txBody>
                    <a:bodyPr/>
                    <a:p>
                      <a:pPr>
                        <a:buNone/>
                      </a:pPr>
                      <a:r>
                        <a:rPr lang="en-US" altLang="zh-CN"/>
                        <a:t>z</a:t>
                      </a:r>
                      <a:endParaRPr lang="en-US" altLang="zh-CN"/>
                    </a:p>
                  </a:txBody>
                  <a:tcPr/>
                </a:tc>
                <a:tc vMerge="1">
                  <a:tcPr/>
                </a:tc>
              </a:tr>
              <a:tr h="3810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en-US" altLang="zh-CN"/>
                        <a:t>L1-L3</a:t>
                      </a:r>
                      <a:r>
                        <a:rPr lang="zh-CN" altLang="en-US"/>
                        <a:t>，</a:t>
                      </a:r>
                      <a:r>
                        <a:rPr lang="en-US" altLang="zh-CN"/>
                        <a:t>L5-L7</a:t>
                      </a:r>
                      <a:r>
                        <a:rPr lang="zh-CN" altLang="en-US"/>
                        <a:t>，</a:t>
                      </a:r>
                      <a:r>
                        <a:rPr lang="en-US" altLang="zh-CN"/>
                        <a:t>L9-</a:t>
                      </a:r>
                      <a:r>
                        <a:rPr lang="en-US" altLang="zh-CN"/>
                        <a:t>L12</a:t>
                      </a:r>
                      <a:endParaRPr lang="en-US" altLang="zh-CN"/>
                    </a:p>
                  </a:txBody>
                  <a:tcPr/>
                </a:tc>
              </a:tr>
              <a:tr h="381000">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12</a:t>
                      </a:r>
                      <a:endParaRPr lang="en-US" altLang="zh-CN"/>
                    </a:p>
                  </a:txBody>
                  <a:tcPr/>
                </a:tc>
                <a:tc>
                  <a:txBody>
                    <a:bodyPr/>
                    <a:p>
                      <a:pPr>
                        <a:buNone/>
                      </a:pPr>
                      <a:r>
                        <a:rPr lang="en-US" altLang="zh-CN"/>
                        <a:t>5</a:t>
                      </a:r>
                      <a:endParaRPr lang="en-US" altLang="zh-CN"/>
                    </a:p>
                  </a:txBody>
                  <a:tcPr/>
                </a:tc>
                <a:tc>
                  <a:txBody>
                    <a:bodyPr/>
                    <a:p>
                      <a:pPr>
                        <a:buNone/>
                      </a:pPr>
                      <a:r>
                        <a:rPr lang="en-US" altLang="zh-CN"/>
                        <a:t>L1</a:t>
                      </a:r>
                      <a:r>
                        <a:rPr lang="zh-CN" altLang="en-US"/>
                        <a:t>、</a:t>
                      </a:r>
                      <a:r>
                        <a:rPr lang="en-US" altLang="zh-CN"/>
                        <a:t>L4</a:t>
                      </a:r>
                      <a:r>
                        <a:rPr lang="zh-CN" altLang="en-US"/>
                        <a:t>、</a:t>
                      </a:r>
                      <a:r>
                        <a:rPr lang="en-US" altLang="zh-CN"/>
                        <a:t>L6</a:t>
                      </a:r>
                      <a:r>
                        <a:rPr lang="zh-CN" altLang="en-US"/>
                        <a:t>、</a:t>
                      </a:r>
                      <a:r>
                        <a:rPr lang="en-US" altLang="zh-CN"/>
                        <a:t>L8</a:t>
                      </a:r>
                      <a:r>
                        <a:rPr lang="zh-CN" altLang="en-US"/>
                        <a:t>、</a:t>
                      </a:r>
                      <a:r>
                        <a:rPr lang="en-US" altLang="zh-CN"/>
                        <a:t>L10</a:t>
                      </a:r>
                      <a:r>
                        <a:rPr lang="zh-CN" altLang="en-US"/>
                        <a:t>、</a:t>
                      </a:r>
                      <a:r>
                        <a:rPr lang="en-US" altLang="zh-CN"/>
                        <a:t>L11</a:t>
                      </a:r>
                      <a:r>
                        <a:rPr lang="zh-CN" altLang="en-US"/>
                        <a:t>、</a:t>
                      </a:r>
                      <a:r>
                        <a:rPr lang="en-US" altLang="zh-CN"/>
                        <a:t>L12</a:t>
                      </a:r>
                      <a:endParaRPr lang="en-US" altLang="zh-CN"/>
                    </a:p>
                  </a:txBody>
                  <a:tcPr/>
                </a:tc>
              </a:tr>
            </a:tbl>
          </a:graphicData>
        </a:graphic>
      </p:graphicFrame>
      <p:pic>
        <p:nvPicPr>
          <p:cNvPr id="12" name="图片 11"/>
          <p:cNvPicPr>
            <a:picLocks noChangeAspect="1"/>
          </p:cNvPicPr>
          <p:nvPr>
            <p:custDataLst>
              <p:tags r:id="rId2"/>
            </p:custDataLst>
          </p:nvPr>
        </p:nvPicPr>
        <p:blipFill>
          <a:blip r:embed="rId3"/>
          <a:stretch>
            <a:fillRect/>
          </a:stretch>
        </p:blipFill>
        <p:spPr>
          <a:xfrm>
            <a:off x="4709795" y="730250"/>
            <a:ext cx="4138295" cy="2396490"/>
          </a:xfrm>
          <a:prstGeom prst="rect">
            <a:avLst/>
          </a:prstGeom>
        </p:spPr>
      </p:pic>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85228"/>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图中有2个分支语句故共</a:t>
            </a:r>
            <a:r>
              <a:rPr lang="zh-CN" altLang="en-US" sz="2000" dirty="0">
                <a:latin typeface="微软雅黑" panose="020B0503020204020204" pitchFamily="34" charset="-122"/>
                <a:ea typeface="微软雅黑" panose="020B0503020204020204" pitchFamily="34" charset="-122"/>
              </a:rPr>
              <a:t>包含4条路径，测试用例只对应了两条</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紫色路径被遗漏了。如果错误执行的路径如紫色路径所示，则测试会遗漏这个</a:t>
            </a:r>
            <a:r>
              <a:rPr lang="zh-CN" altLang="en-US" sz="2000" dirty="0">
                <a:latin typeface="微软雅黑" panose="020B0503020204020204" pitchFamily="34" charset="-122"/>
                <a:ea typeface="微软雅黑" panose="020B0503020204020204" pitchFamily="34" charset="-122"/>
              </a:rPr>
              <a:t>错误</a:t>
            </a:r>
            <a:endParaRPr lang="zh-CN" altLang="en-US"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custDataLst>
              <p:tags r:id="rId1"/>
            </p:custDataLst>
          </p:nvPr>
        </p:nvPicPr>
        <p:blipFill>
          <a:blip r:embed="rId2"/>
          <a:stretch>
            <a:fillRect/>
          </a:stretch>
        </p:blipFill>
        <p:spPr>
          <a:xfrm>
            <a:off x="250190" y="2787650"/>
            <a:ext cx="3816985" cy="2210435"/>
          </a:xfrm>
          <a:prstGeom prst="rect">
            <a:avLst/>
          </a:prstGeom>
        </p:spPr>
      </p:pic>
      <p:pic>
        <p:nvPicPr>
          <p:cNvPr id="15" name="图片 14"/>
          <p:cNvPicPr>
            <a:picLocks noChangeAspect="1"/>
          </p:cNvPicPr>
          <p:nvPr>
            <p:custDataLst>
              <p:tags r:id="rId3"/>
            </p:custDataLst>
          </p:nvPr>
        </p:nvPicPr>
        <p:blipFill>
          <a:blip r:embed="rId4"/>
          <a:stretch>
            <a:fillRect/>
          </a:stretch>
        </p:blipFill>
        <p:spPr>
          <a:xfrm>
            <a:off x="4511675" y="2787650"/>
            <a:ext cx="3759200" cy="2210435"/>
          </a:xfrm>
          <a:prstGeom prst="rect">
            <a:avLst/>
          </a:prstGeom>
        </p:spPr>
      </p:pic>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本次</a:t>
            </a:r>
            <a:r>
              <a:rPr kumimoji="1" lang="en-US" altLang="zh-CN" sz="2400" dirty="0" err="1">
                <a:sym typeface="+mn-ea"/>
              </a:rPr>
              <a:t>PPT</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控制流图和</a:t>
            </a:r>
            <a:r>
              <a:rPr lang="en-US" altLang="zh-CN" sz="2000" dirty="0">
                <a:latin typeface="微软雅黑" panose="020B0503020204020204" pitchFamily="34" charset="-122"/>
                <a:ea typeface="微软雅黑" panose="020B0503020204020204" pitchFamily="34" charset="-122"/>
              </a:rPr>
              <a:t>DD</a:t>
            </a:r>
            <a:r>
              <a:rPr lang="zh-CN" altLang="en-US" sz="2000" dirty="0">
                <a:latin typeface="微软雅黑" panose="020B0503020204020204" pitchFamily="34" charset="-122"/>
                <a:ea typeface="微软雅黑" panose="020B0503020204020204" pitchFamily="34" charset="-122"/>
              </a:rPr>
              <a:t>路径</a:t>
            </a:r>
            <a:r>
              <a:rPr lang="zh-CN" altLang="en-US" sz="2000" dirty="0">
                <a:latin typeface="微软雅黑" panose="020B0503020204020204" pitchFamily="34" charset="-122"/>
                <a:ea typeface="微软雅黑" panose="020B0503020204020204" pitchFamily="34" charset="-122"/>
              </a:rPr>
              <a:t>图</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基于程序图的覆盖：节点覆盖</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rPr>
              <a:t>边覆盖</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rPr>
              <a:t>路径覆盖</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逻辑覆盖：判定覆盖</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rPr>
              <a:t>，条件覆盖</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rPr>
              <a:t>，判定</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条件覆盖</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MC/DC</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rPr>
              <a:t>，条件组合覆盖</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a:t>
            </a:r>
            <a:r>
              <a:rPr lang="zh-CN" altLang="en-US" sz="2000" dirty="0">
                <a:latin typeface="微软雅黑" panose="020B0503020204020204" pitchFamily="34" charset="-122"/>
                <a:ea typeface="微软雅黑" panose="020B0503020204020204" pitchFamily="34" charset="-122"/>
              </a:rPr>
              <a:t>本路径测试</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数据流测试</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solidFill>
                  <a:srgbClr val="FF0000"/>
                </a:solidFill>
                <a:latin typeface="微软雅黑" panose="020B0503020204020204" pitchFamily="34" charset="-122"/>
                <a:ea typeface="微软雅黑" panose="020B0503020204020204" pitchFamily="34" charset="-122"/>
                <a:sym typeface="+mn-ea"/>
              </a:rPr>
              <a:t>重点</a:t>
            </a:r>
            <a:r>
              <a:rPr lang="zh-CN" altLang="en-US"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路径覆盖测试用例</a:t>
            </a:r>
            <a:r>
              <a:rPr kumimoji="1" lang="en-US" altLang="zh-CN" sz="2400" dirty="0" err="1">
                <a:sym typeface="+mn-ea"/>
              </a:rPr>
              <a:t> </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30923"/>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覆盖了所有</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条</a:t>
            </a:r>
            <a:r>
              <a:rPr lang="zh-CN" altLang="en-US" sz="2000" dirty="0">
                <a:latin typeface="微软雅黑" panose="020B0503020204020204" pitchFamily="34" charset="-122"/>
                <a:ea typeface="微软雅黑" panose="020B0503020204020204" pitchFamily="34" charset="-122"/>
              </a:rPr>
              <a:t>路径</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805815" y="1635760"/>
          <a:ext cx="7400925" cy="2407920"/>
        </p:xfrm>
        <a:graphic>
          <a:graphicData uri="http://schemas.openxmlformats.org/drawingml/2006/table">
            <a:tbl>
              <a:tblPr firstRow="1" bandRow="1">
                <a:tableStyleId>{5C22544A-7EE6-4342-B048-85BDC9FD1C3A}</a:tableStyleId>
              </a:tblPr>
              <a:tblGrid>
                <a:gridCol w="1480185"/>
                <a:gridCol w="1480185"/>
                <a:gridCol w="1480185"/>
                <a:gridCol w="1202055"/>
                <a:gridCol w="1758315"/>
              </a:tblGrid>
              <a:tr h="381000">
                <a:tc rowSpan="2">
                  <a:txBody>
                    <a:bodyPr/>
                    <a:p>
                      <a:pPr algn="ctr">
                        <a:buNone/>
                      </a:pPr>
                      <a:r>
                        <a:rPr lang="zh-CN" altLang="en-US"/>
                        <a:t>编号</a:t>
                      </a:r>
                      <a:endParaRPr lang="zh-CN" altLang="en-US"/>
                    </a:p>
                  </a:txBody>
                  <a:tcPr/>
                </a:tc>
                <a:tc gridSpan="3">
                  <a:txBody>
                    <a:bodyPr/>
                    <a:p>
                      <a:pPr algn="ctr">
                        <a:buNone/>
                      </a:pPr>
                      <a:r>
                        <a:rPr lang="zh-CN" altLang="en-US"/>
                        <a:t>输入</a:t>
                      </a:r>
                      <a:endParaRPr lang="zh-CN" altLang="en-US"/>
                    </a:p>
                  </a:txBody>
                  <a:tcPr/>
                </a:tc>
                <a:tc hMerge="1">
                  <a:tcPr/>
                </a:tc>
                <a:tc hMerge="1">
                  <a:tcPr/>
                </a:tc>
                <a:tc rowSpan="2">
                  <a:txBody>
                    <a:bodyPr/>
                    <a:p>
                      <a:pPr>
                        <a:buNone/>
                      </a:pPr>
                      <a:r>
                        <a:rPr lang="zh-CN" altLang="en-US"/>
                        <a:t>覆盖的</a:t>
                      </a:r>
                      <a:r>
                        <a:rPr lang="zh-CN" altLang="en-US"/>
                        <a:t>边</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a:txBody>
                    <a:bodyPr/>
                    <a:p>
                      <a:pPr>
                        <a:buNone/>
                      </a:pPr>
                      <a:r>
                        <a:rPr lang="en-US" altLang="zh-CN"/>
                        <a:t>z</a:t>
                      </a:r>
                      <a:endParaRPr lang="en-US" altLang="zh-CN"/>
                    </a:p>
                  </a:txBody>
                  <a:tcPr/>
                </a:tc>
                <a:tc vMerge="1">
                  <a:tcPr/>
                </a:tc>
              </a:tr>
              <a:tr h="3810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en-US"/>
                        <a:t>L2-L8</a:t>
                      </a:r>
                      <a:r>
                        <a:rPr lang="zh-CN" altLang="en-US"/>
                        <a:t>路径</a:t>
                      </a:r>
                      <a:endParaRPr lang="zh-CN" altLang="en-US"/>
                    </a:p>
                  </a:txBody>
                  <a:tcPr/>
                </a:tc>
              </a:tr>
              <a:tr h="381000">
                <a:tc>
                  <a:txBody>
                    <a:bodyPr/>
                    <a:p>
                      <a:pPr>
                        <a:buNone/>
                      </a:pPr>
                      <a:r>
                        <a:rPr lang="en-US" altLang="zh-CN"/>
                        <a:t>2</a:t>
                      </a:r>
                      <a:endParaRPr lang="en-US" altLang="zh-CN"/>
                    </a:p>
                  </a:txBody>
                  <a:tcPr/>
                </a:tc>
                <a:tc>
                  <a:txBody>
                    <a:bodyPr/>
                    <a:p>
                      <a:pPr>
                        <a:buNone/>
                      </a:pPr>
                      <a:r>
                        <a:rPr lang="en-US" altLang="zh-CN"/>
                        <a:t>2</a:t>
                      </a:r>
                      <a:endParaRPr lang="en-US" altLang="zh-CN"/>
                    </a:p>
                  </a:txBody>
                  <a:tcPr/>
                </a:tc>
                <a:tc>
                  <a:txBody>
                    <a:bodyPr/>
                    <a:p>
                      <a:pPr>
                        <a:buNone/>
                      </a:pPr>
                      <a:r>
                        <a:rPr lang="en-US" altLang="zh-CN"/>
                        <a:t>12</a:t>
                      </a:r>
                      <a:endParaRPr lang="en-US" altLang="zh-CN"/>
                    </a:p>
                  </a:txBody>
                  <a:tcPr/>
                </a:tc>
                <a:tc>
                  <a:txBody>
                    <a:bodyPr/>
                    <a:p>
                      <a:pPr>
                        <a:buNone/>
                      </a:pPr>
                      <a:r>
                        <a:rPr lang="en-US" altLang="zh-CN"/>
                        <a:t>5</a:t>
                      </a:r>
                      <a:endParaRPr lang="en-US" altLang="zh-CN"/>
                    </a:p>
                  </a:txBody>
                  <a:tcPr/>
                </a:tc>
                <a:tc>
                  <a:txBody>
                    <a:bodyPr/>
                    <a:p>
                      <a:pPr>
                        <a:buNone/>
                      </a:pPr>
                      <a:r>
                        <a:rPr lang="en-US" altLang="zh-CN"/>
                        <a:t>L2-L7</a:t>
                      </a:r>
                      <a:r>
                        <a:rPr lang="zh-CN" altLang="en-US"/>
                        <a:t>路径</a:t>
                      </a:r>
                      <a:endParaRPr lang="zh-CN" altLang="en-US"/>
                    </a:p>
                  </a:txBody>
                  <a:tcPr/>
                </a:tc>
              </a:tr>
              <a:tr h="381000">
                <a:tc>
                  <a:txBody>
                    <a:bodyPr/>
                    <a:p>
                      <a:pPr>
                        <a:buNone/>
                      </a:pPr>
                      <a:r>
                        <a:rPr lang="en-US" altLang="zh-CN"/>
                        <a:t>3</a:t>
                      </a:r>
                      <a:endParaRPr lang="en-US" altLang="zh-CN"/>
                    </a:p>
                  </a:txBody>
                  <a:tcPr/>
                </a:tc>
                <a:tc>
                  <a:txBody>
                    <a:bodyPr/>
                    <a:p>
                      <a:pPr>
                        <a:buNone/>
                      </a:pPr>
                      <a:r>
                        <a:rPr lang="en-US" altLang="zh-CN"/>
                        <a:t>-1</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en-US" altLang="zh-CN"/>
                        <a:t>L4-L8</a:t>
                      </a:r>
                      <a:r>
                        <a:rPr lang="zh-CN" altLang="en-US"/>
                        <a:t>路径</a:t>
                      </a:r>
                      <a:endParaRPr lang="zh-CN" altLang="en-US"/>
                    </a:p>
                  </a:txBody>
                  <a:tcPr/>
                </a:tc>
              </a:tr>
              <a:tr h="381000">
                <a:tc>
                  <a:txBody>
                    <a:bodyPr/>
                    <a:p>
                      <a:pPr>
                        <a:buNone/>
                      </a:pPr>
                      <a:r>
                        <a:rPr lang="en-US" altLang="zh-CN"/>
                        <a:t>4</a:t>
                      </a:r>
                      <a:endParaRPr lang="en-US" altLang="zh-CN"/>
                    </a:p>
                  </a:txBody>
                  <a:tcPr/>
                </a:tc>
                <a:tc>
                  <a:txBody>
                    <a:bodyPr/>
                    <a:p>
                      <a:pPr>
                        <a:buNone/>
                      </a:pPr>
                      <a:r>
                        <a:rPr lang="en-US" altLang="zh-CN"/>
                        <a:t>-1</a:t>
                      </a:r>
                      <a:endParaRPr lang="en-US" altLang="zh-CN"/>
                    </a:p>
                  </a:txBody>
                  <a:tcPr/>
                </a:tc>
                <a:tc>
                  <a:txBody>
                    <a:bodyPr/>
                    <a:p>
                      <a:pPr>
                        <a:buNone/>
                      </a:pPr>
                      <a:r>
                        <a:rPr lang="en-US" altLang="zh-CN"/>
                        <a:t>12</a:t>
                      </a:r>
                      <a:endParaRPr lang="en-US" altLang="zh-CN"/>
                    </a:p>
                  </a:txBody>
                  <a:tcPr/>
                </a:tc>
                <a:tc>
                  <a:txBody>
                    <a:bodyPr/>
                    <a:p>
                      <a:pPr>
                        <a:buNone/>
                      </a:pPr>
                      <a:r>
                        <a:rPr lang="en-US" altLang="zh-CN"/>
                        <a:t>5</a:t>
                      </a:r>
                      <a:endParaRPr lang="en-US" altLang="zh-CN"/>
                    </a:p>
                  </a:txBody>
                  <a:tcPr/>
                </a:tc>
                <a:tc>
                  <a:txBody>
                    <a:bodyPr/>
                    <a:p>
                      <a:pPr>
                        <a:buNone/>
                      </a:pPr>
                      <a:r>
                        <a:rPr lang="en-US" altLang="zh-CN"/>
                        <a:t>L4-L7</a:t>
                      </a:r>
                      <a:r>
                        <a:rPr lang="zh-CN" altLang="en-US"/>
                        <a:t>路径</a:t>
                      </a:r>
                      <a:endParaRPr lang="zh-CN" altLang="en-US"/>
                    </a:p>
                  </a:txBody>
                  <a:tcPr/>
                </a:tc>
              </a:tr>
            </a:tbl>
          </a:graphicData>
        </a:graphic>
      </p:graphicFrame>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845"/>
            <a:ext cx="82607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问题仍没有完全</a:t>
            </a:r>
            <a:r>
              <a:rPr lang="zh-CN" altLang="en-US" sz="2000" dirty="0">
                <a:latin typeface="微软雅黑" panose="020B0503020204020204" pitchFamily="34" charset="-122"/>
                <a:ea typeface="微软雅黑" panose="020B0503020204020204" pitchFamily="34" charset="-122"/>
                <a:sym typeface="+mn-ea"/>
              </a:rPr>
              <a:t>解决</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带有循环的程序可能有着无穷条路径</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函数调用带来模块之间的</a:t>
            </a:r>
            <a:r>
              <a:rPr lang="zh-CN" altLang="en-US" sz="2000" dirty="0">
                <a:latin typeface="微软雅黑" panose="020B0503020204020204" pitchFamily="34" charset="-122"/>
                <a:ea typeface="微软雅黑" panose="020B0503020204020204" pitchFamily="34" charset="-122"/>
                <a:sym typeface="+mn-ea"/>
              </a:rPr>
              <a:t>跳转</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面向对象程序执行时的继承和多态导致的执行</a:t>
            </a:r>
            <a:r>
              <a:rPr lang="zh-CN" altLang="en-US" sz="2000" dirty="0">
                <a:latin typeface="微软雅黑" panose="020B0503020204020204" pitchFamily="34" charset="-122"/>
                <a:ea typeface="微软雅黑" panose="020B0503020204020204" pitchFamily="34" charset="-122"/>
                <a:sym typeface="+mn-ea"/>
              </a:rPr>
              <a:t>跳转</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83590" y="2005330"/>
            <a:ext cx="7865745"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逻辑覆盖</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99233" y="3009037"/>
            <a:ext cx="2382906" cy="450850"/>
          </a:xfrm>
          <a:prstGeom prst="rect">
            <a:avLst/>
          </a:prstGeom>
          <a:noFill/>
        </p:spPr>
        <p:txBody>
          <a:bodyPr wrap="square">
            <a:spAutoFit/>
          </a:bodyPr>
          <a:lstStyle/>
          <a:p>
            <a:pPr algn="just">
              <a:lnSpc>
                <a:spcPct val="130000"/>
              </a:lnSpc>
            </a:pP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199515"/>
            <a:ext cx="8290560" cy="217868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基于图的覆盖的粒度是点和边，但这是不足</a:t>
            </a:r>
            <a:r>
              <a:rPr lang="zh-CN" altLang="en-US" sz="1800" dirty="0">
                <a:latin typeface="微软雅黑" panose="020B0503020204020204" pitchFamily="34" charset="-122"/>
                <a:ea typeface="微软雅黑" panose="020B0503020204020204" pitchFamily="34" charset="-122"/>
              </a:rPr>
              <a:t>的</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可能两个测试有相同的路径但一条展示了错误而另一条</a:t>
            </a:r>
            <a:r>
              <a:rPr lang="zh-CN" altLang="en-US" sz="1800" dirty="0">
                <a:latin typeface="微软雅黑" panose="020B0503020204020204" pitchFamily="34" charset="-122"/>
                <a:ea typeface="微软雅黑" panose="020B0503020204020204" pitchFamily="34" charset="-122"/>
              </a:rPr>
              <a:t>没有</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例如对下面错误的判断闰年的代码，</a:t>
            </a:r>
            <a:r>
              <a:rPr lang="en-US" altLang="zh-CN" sz="1800" dirty="0">
                <a:latin typeface="微软雅黑" panose="020B0503020204020204" pitchFamily="34" charset="-122"/>
                <a:ea typeface="微软雅黑" panose="020B0503020204020204" pitchFamily="34" charset="-122"/>
              </a:rPr>
              <a:t>year=400</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year=300</a:t>
            </a:r>
            <a:r>
              <a:rPr lang="zh-CN" altLang="en-US" sz="1800" dirty="0">
                <a:latin typeface="微软雅黑" panose="020B0503020204020204" pitchFamily="34" charset="-122"/>
                <a:ea typeface="微软雅黑" panose="020B0503020204020204" pitchFamily="34" charset="-122"/>
              </a:rPr>
              <a:t>两个测试用例有着同样的执行路径，前者不展示错误而后者展示错误，因后者进入((year%4==0) ||(year%400!=0))并通过了这个</a:t>
            </a:r>
            <a:r>
              <a:rPr lang="zh-CN" altLang="en-US" sz="1800" dirty="0">
                <a:latin typeface="微软雅黑" panose="020B0503020204020204" pitchFamily="34" charset="-122"/>
                <a:ea typeface="微软雅黑" panose="020B0503020204020204" pitchFamily="34" charset="-122"/>
              </a:rPr>
              <a:t>判断</a:t>
            </a:r>
            <a:endParaRPr lang="zh-CN" altLang="en-US" sz="18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custDataLst>
              <p:tags r:id="rId1"/>
            </p:custDataLst>
          </p:nvPr>
        </p:nvPicPr>
        <p:blipFill>
          <a:blip r:embed="rId2"/>
          <a:stretch>
            <a:fillRect/>
          </a:stretch>
        </p:blipFill>
        <p:spPr>
          <a:xfrm>
            <a:off x="4356100" y="4044315"/>
            <a:ext cx="3835400" cy="781050"/>
          </a:xfrm>
          <a:prstGeom prst="rect">
            <a:avLst/>
          </a:prstGeom>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668"/>
            <a:ext cx="8206740"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基于逻辑的覆盖可以进行更加细致的</a:t>
            </a:r>
            <a:r>
              <a:rPr lang="zh-CN" altLang="en-US" sz="2000" dirty="0">
                <a:latin typeface="微软雅黑" panose="020B0503020204020204" pitchFamily="34" charset="-122"/>
                <a:ea typeface="微软雅黑" panose="020B0503020204020204" pitchFamily="34" charset="-122"/>
                <a:sym typeface="+mn-ea"/>
              </a:rPr>
              <a:t>覆盖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包括判定覆盖，条件覆盖，判定</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条件覆盖，</a:t>
            </a:r>
            <a:r>
              <a:rPr lang="en-US" altLang="zh-CN" sz="2000" dirty="0">
                <a:latin typeface="微软雅黑" panose="020B0503020204020204" pitchFamily="34" charset="-122"/>
                <a:ea typeface="微软雅黑" panose="020B0503020204020204" pitchFamily="34" charset="-122"/>
                <a:sym typeface="+mn-ea"/>
              </a:rPr>
              <a:t>MC/DC</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条件组合覆盖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这里条件指不可分的逻辑语句，判定指</a:t>
            </a:r>
            <a:r>
              <a:rPr lang="zh-CN" altLang="en-US" sz="2000" dirty="0">
                <a:latin typeface="微软雅黑" panose="020B0503020204020204" pitchFamily="34" charset="-122"/>
                <a:ea typeface="微软雅黑" panose="020B0503020204020204" pitchFamily="34" charset="-122"/>
                <a:sym typeface="+mn-ea"/>
              </a:rPr>
              <a:t>被分支或循环判断的最终的（复合）逻辑语句</a:t>
            </a:r>
            <a:endParaRPr lang="zh-CN" altLang="en-US" sz="2000" dirty="0">
              <a:latin typeface="微软雅黑" panose="020B0503020204020204" pitchFamily="34" charset="-122"/>
              <a:ea typeface="微软雅黑" panose="020B0503020204020204" pitchFamily="34" charset="-122"/>
              <a:sym typeface="+mn-ea"/>
            </a:endParaRPr>
          </a:p>
        </p:txBody>
      </p:sp>
      <p:cxnSp>
        <p:nvCxnSpPr>
          <p:cNvPr id="4" name="直接连接符 3"/>
          <p:cNvCxnSpPr>
            <a:stCxn id="22" idx="0"/>
          </p:cNvCxnSpPr>
          <p:nvPr>
            <p:custDataLst>
              <p:tags r:id="rId1"/>
            </p:custDataLst>
          </p:nvPr>
        </p:nvCxnSpPr>
        <p:spPr>
          <a:xfrm flipV="1">
            <a:off x="5180965" y="3773170"/>
            <a:ext cx="1238250" cy="3810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a:stCxn id="23" idx="0"/>
          </p:cNvCxnSpPr>
          <p:nvPr>
            <p:custDataLst>
              <p:tags r:id="rId2"/>
            </p:custDataLst>
          </p:nvPr>
        </p:nvCxnSpPr>
        <p:spPr>
          <a:xfrm flipV="1">
            <a:off x="6419215" y="3773170"/>
            <a:ext cx="0" cy="38036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a:stCxn id="24" idx="0"/>
          </p:cNvCxnSpPr>
          <p:nvPr>
            <p:custDataLst>
              <p:tags r:id="rId3"/>
            </p:custDataLst>
          </p:nvPr>
        </p:nvCxnSpPr>
        <p:spPr>
          <a:xfrm flipH="1" flipV="1">
            <a:off x="6419215" y="3773170"/>
            <a:ext cx="1102995" cy="3810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8" name="直接连接符 17"/>
          <p:cNvCxnSpPr/>
          <p:nvPr>
            <p:custDataLst>
              <p:tags r:id="rId4"/>
            </p:custDataLst>
          </p:nvPr>
        </p:nvCxnSpPr>
        <p:spPr>
          <a:xfrm flipV="1">
            <a:off x="7896860" y="3773170"/>
            <a:ext cx="5715" cy="260985"/>
          </a:xfrm>
          <a:prstGeom prst="line">
            <a:avLst/>
          </a:prstGeom>
        </p:spPr>
        <p:style>
          <a:lnRef idx="2">
            <a:schemeClr val="accent1"/>
          </a:lnRef>
          <a:fillRef idx="0">
            <a:srgbClr val="FFFFFF"/>
          </a:fillRef>
          <a:effectRef idx="0">
            <a:srgbClr val="FFFFFF"/>
          </a:effectRef>
          <a:fontRef idx="minor">
            <a:schemeClr val="tx1"/>
          </a:fontRef>
        </p:style>
      </p:cxnSp>
      <p:sp>
        <p:nvSpPr>
          <p:cNvPr id="19" name="文本框 18"/>
          <p:cNvSpPr txBox="1"/>
          <p:nvPr>
            <p:custDataLst>
              <p:tags r:id="rId5"/>
            </p:custDataLst>
          </p:nvPr>
        </p:nvSpPr>
        <p:spPr>
          <a:xfrm>
            <a:off x="6047105" y="3439795"/>
            <a:ext cx="784860" cy="368300"/>
          </a:xfrm>
          <a:prstGeom prst="rect">
            <a:avLst/>
          </a:prstGeom>
          <a:noFill/>
        </p:spPr>
        <p:txBody>
          <a:bodyPr wrap="square" rtlCol="0">
            <a:spAutoFit/>
          </a:bodyPr>
          <a:p>
            <a:r>
              <a:rPr lang="zh-CN" altLang="en-US">
                <a:solidFill>
                  <a:srgbClr val="FF0000"/>
                </a:solidFill>
              </a:rPr>
              <a:t>条件</a:t>
            </a:r>
            <a:endParaRPr lang="zh-CN" altLang="en-US">
              <a:solidFill>
                <a:srgbClr val="FF0000"/>
              </a:solidFill>
            </a:endParaRPr>
          </a:p>
        </p:txBody>
      </p:sp>
      <p:sp>
        <p:nvSpPr>
          <p:cNvPr id="20" name="文本框 19"/>
          <p:cNvSpPr txBox="1"/>
          <p:nvPr>
            <p:custDataLst>
              <p:tags r:id="rId6"/>
            </p:custDataLst>
          </p:nvPr>
        </p:nvSpPr>
        <p:spPr>
          <a:xfrm>
            <a:off x="7569835" y="3439795"/>
            <a:ext cx="685165" cy="368300"/>
          </a:xfrm>
          <a:prstGeom prst="rect">
            <a:avLst/>
          </a:prstGeom>
          <a:noFill/>
        </p:spPr>
        <p:txBody>
          <a:bodyPr wrap="square" rtlCol="0">
            <a:spAutoFit/>
          </a:bodyPr>
          <a:p>
            <a:r>
              <a:rPr lang="zh-CN" altLang="en-US">
                <a:solidFill>
                  <a:schemeClr val="accent5"/>
                </a:solidFill>
              </a:rPr>
              <a:t>判定</a:t>
            </a:r>
            <a:endParaRPr lang="zh-CN" altLang="en-US">
              <a:solidFill>
                <a:schemeClr val="accent5"/>
              </a:solidFill>
            </a:endParaRPr>
          </a:p>
        </p:txBody>
      </p:sp>
      <p:pic>
        <p:nvPicPr>
          <p:cNvPr id="21" name="图片 20"/>
          <p:cNvPicPr>
            <a:picLocks noChangeAspect="1"/>
          </p:cNvPicPr>
          <p:nvPr>
            <p:custDataLst>
              <p:tags r:id="rId7"/>
            </p:custDataLst>
          </p:nvPr>
        </p:nvPicPr>
        <p:blipFill>
          <a:blip r:embed="rId8"/>
          <a:stretch>
            <a:fillRect/>
          </a:stretch>
        </p:blipFill>
        <p:spPr>
          <a:xfrm>
            <a:off x="4467225" y="4164965"/>
            <a:ext cx="3835400" cy="781050"/>
          </a:xfrm>
          <a:prstGeom prst="rect">
            <a:avLst/>
          </a:prstGeom>
        </p:spPr>
      </p:pic>
      <p:sp>
        <p:nvSpPr>
          <p:cNvPr id="22" name="矩形 21"/>
          <p:cNvSpPr/>
          <p:nvPr>
            <p:custDataLst>
              <p:tags r:id="rId9"/>
            </p:custDataLst>
          </p:nvPr>
        </p:nvSpPr>
        <p:spPr>
          <a:xfrm>
            <a:off x="4684395" y="4154170"/>
            <a:ext cx="992505" cy="25019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3" name="矩形 22"/>
          <p:cNvSpPr/>
          <p:nvPr>
            <p:custDataLst>
              <p:tags r:id="rId10"/>
            </p:custDataLst>
          </p:nvPr>
        </p:nvSpPr>
        <p:spPr>
          <a:xfrm>
            <a:off x="6005830" y="4153535"/>
            <a:ext cx="826135" cy="25019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4" name="矩形 23"/>
          <p:cNvSpPr/>
          <p:nvPr>
            <p:custDataLst>
              <p:tags r:id="rId11"/>
            </p:custDataLst>
          </p:nvPr>
        </p:nvSpPr>
        <p:spPr>
          <a:xfrm>
            <a:off x="7033895" y="4154170"/>
            <a:ext cx="976630" cy="25019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5" name="矩形 24"/>
          <p:cNvSpPr/>
          <p:nvPr>
            <p:custDataLst>
              <p:tags r:id="rId12"/>
            </p:custDataLst>
          </p:nvPr>
        </p:nvSpPr>
        <p:spPr>
          <a:xfrm>
            <a:off x="4578350" y="4053840"/>
            <a:ext cx="3676650" cy="438150"/>
          </a:xfrm>
          <a:prstGeom prst="rect">
            <a:avLst/>
          </a:prstGeom>
          <a:noFill/>
          <a:ln w="28575" cmpd="sng">
            <a:solidFill>
              <a:srgbClr val="435CC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判定覆盖（Decision Coverage）</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又称分支覆盖（Branch Coverage）</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要求执行测试用例后，程序中每个判定语句的真分支和假分支（如果</a:t>
            </a:r>
            <a:r>
              <a:rPr lang="zh-CN" altLang="en-US" sz="2000" dirty="0">
                <a:latin typeface="微软雅黑" panose="020B0503020204020204" pitchFamily="34" charset="-122"/>
                <a:ea typeface="微软雅黑" panose="020B0503020204020204" pitchFamily="34" charset="-122"/>
              </a:rPr>
              <a:t>存在）都要执行至少</a:t>
            </a:r>
            <a:r>
              <a:rPr lang="zh-CN" altLang="en-US" sz="2000" dirty="0">
                <a:latin typeface="微软雅黑" panose="020B0503020204020204" pitchFamily="34" charset="-122"/>
                <a:ea typeface="微软雅黑" panose="020B0503020204020204" pitchFamily="34" charset="-122"/>
              </a:rPr>
              <a:t>一次</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22033"/>
            <a:ext cx="4237990" cy="932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类似之前的</a:t>
            </a:r>
            <a:r>
              <a:rPr lang="zh-CN" altLang="en-US" sz="1800" dirty="0">
                <a:latin typeface="微软雅黑" panose="020B0503020204020204" pitchFamily="34" charset="-122"/>
                <a:ea typeface="微软雅黑" panose="020B0503020204020204" pitchFamily="34" charset="-122"/>
              </a:rPr>
              <a:t>例子</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参数是三个</a:t>
            </a:r>
            <a:r>
              <a:rPr lang="zh-CN" altLang="en-US" sz="1800" dirty="0">
                <a:latin typeface="微软雅黑" panose="020B0503020204020204" pitchFamily="34" charset="-122"/>
                <a:ea typeface="微软雅黑" panose="020B0503020204020204" pitchFamily="34" charset="-122"/>
              </a:rPr>
              <a:t>整数，返回值是一个</a:t>
            </a:r>
            <a:r>
              <a:rPr lang="zh-CN" altLang="en-US" sz="1800" dirty="0">
                <a:latin typeface="微软雅黑" panose="020B0503020204020204" pitchFamily="34" charset="-122"/>
                <a:ea typeface="微软雅黑" panose="020B0503020204020204" pitchFamily="34" charset="-122"/>
              </a:rPr>
              <a:t>整数</a:t>
            </a: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333375" y="2092960"/>
            <a:ext cx="3827145" cy="283464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613275" y="2453005"/>
            <a:ext cx="3629025" cy="2125980"/>
          </a:xfrm>
          <a:prstGeom prst="rect">
            <a:avLst/>
          </a:prstGeom>
        </p:spPr>
      </p:pic>
      <p:sp>
        <p:nvSpPr>
          <p:cNvPr id="6" name="文本框 5"/>
          <p:cNvSpPr txBox="1"/>
          <p:nvPr/>
        </p:nvSpPr>
        <p:spPr>
          <a:xfrm>
            <a:off x="1600835" y="3215005"/>
            <a:ext cx="520700" cy="275590"/>
          </a:xfrm>
          <a:prstGeom prst="rect">
            <a:avLst/>
          </a:prstGeom>
          <a:noFill/>
        </p:spPr>
        <p:txBody>
          <a:bodyPr wrap="square" rtlCol="0">
            <a:spAutoFit/>
          </a:bodyPr>
          <a:p>
            <a:r>
              <a:rPr lang="en-US" altLang="zh-CN" sz="1200"/>
              <a:t>and</a:t>
            </a:r>
            <a:endParaRPr lang="en-US" altLang="zh-CN" sz="1200"/>
          </a:p>
        </p:txBody>
      </p:sp>
      <p:cxnSp>
        <p:nvCxnSpPr>
          <p:cNvPr id="7" name="直接连接符 6"/>
          <p:cNvCxnSpPr>
            <a:stCxn id="6" idx="1"/>
          </p:cNvCxnSpPr>
          <p:nvPr/>
        </p:nvCxnSpPr>
        <p:spPr>
          <a:xfrm>
            <a:off x="1600835" y="3352800"/>
            <a:ext cx="259715" cy="29527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H="1">
            <a:off x="1758950" y="3352800"/>
            <a:ext cx="269875" cy="29527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不满足判定覆盖的</a:t>
            </a:r>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385445" y="1343343"/>
            <a:ext cx="4428490" cy="176339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判定</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x&gt;0 &amp;&amp; y&lt;10</a:t>
            </a:r>
            <a:endParaRPr lang="en-US" altLang="zh-CN"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判定</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x==2 &amp;&amp; z&gt;6</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这个测试用例不满足判定覆盖，因为两个判定都只</a:t>
            </a:r>
            <a:r>
              <a:rPr lang="zh-CN" altLang="en-US" sz="1800" dirty="0">
                <a:latin typeface="微软雅黑" panose="020B0503020204020204" pitchFamily="34" charset="-122"/>
                <a:ea typeface="微软雅黑" panose="020B0503020204020204" pitchFamily="34" charset="-122"/>
              </a:rPr>
              <a:t>取</a:t>
            </a:r>
            <a:r>
              <a:rPr lang="en-US" altLang="zh-CN" sz="1800" dirty="0">
                <a:latin typeface="微软雅黑" panose="020B0503020204020204" pitchFamily="34" charset="-122"/>
                <a:ea typeface="微软雅黑" panose="020B0503020204020204" pitchFamily="34" charset="-122"/>
              </a:rPr>
              <a:t>true</a:t>
            </a:r>
            <a:r>
              <a:rPr lang="zh-CN" altLang="en-US" sz="1800" dirty="0">
                <a:latin typeface="微软雅黑" panose="020B0503020204020204" pitchFamily="34" charset="-122"/>
                <a:ea typeface="微软雅黑" panose="020B0503020204020204" pitchFamily="34" charset="-122"/>
              </a:rPr>
              <a:t>而未取</a:t>
            </a:r>
            <a:r>
              <a:rPr lang="en-US" altLang="zh-CN" sz="1800" dirty="0">
                <a:latin typeface="微软雅黑" panose="020B0503020204020204" pitchFamily="34" charset="-122"/>
                <a:ea typeface="微软雅黑" panose="020B0503020204020204" pitchFamily="34" charset="-122"/>
              </a:rPr>
              <a:t>false</a:t>
            </a:r>
            <a:endParaRPr lang="en-US" altLang="zh-CN" sz="1800" dirty="0">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786765" y="3818890"/>
          <a:ext cx="7400925" cy="1143000"/>
        </p:xfrm>
        <a:graphic>
          <a:graphicData uri="http://schemas.openxmlformats.org/drawingml/2006/table">
            <a:tbl>
              <a:tblPr firstRow="1" bandRow="1">
                <a:tableStyleId>{5C22544A-7EE6-4342-B048-85BDC9FD1C3A}</a:tableStyleId>
              </a:tblPr>
              <a:tblGrid>
                <a:gridCol w="1480185"/>
                <a:gridCol w="1480185"/>
                <a:gridCol w="1480185"/>
                <a:gridCol w="1480185"/>
                <a:gridCol w="1480185"/>
              </a:tblGrid>
              <a:tr h="381000">
                <a:tc rowSpan="2">
                  <a:txBody>
                    <a:bodyPr/>
                    <a:p>
                      <a:pPr algn="ctr">
                        <a:buNone/>
                      </a:pPr>
                      <a:r>
                        <a:rPr lang="zh-CN" altLang="en-US"/>
                        <a:t>编号</a:t>
                      </a:r>
                      <a:endParaRPr lang="zh-CN" altLang="en-US"/>
                    </a:p>
                  </a:txBody>
                  <a:tcPr/>
                </a:tc>
                <a:tc gridSpan="3">
                  <a:txBody>
                    <a:bodyPr/>
                    <a:p>
                      <a:pPr algn="ctr">
                        <a:buNone/>
                      </a:pPr>
                      <a:r>
                        <a:rPr lang="zh-CN" altLang="en-US"/>
                        <a:t>输入</a:t>
                      </a:r>
                      <a:endParaRPr lang="zh-CN" altLang="en-US"/>
                    </a:p>
                  </a:txBody>
                  <a:tcPr/>
                </a:tc>
                <a:tc hMerge="1">
                  <a:tcPr/>
                </a:tc>
                <a:tc hMerge="1">
                  <a:tcPr/>
                </a:tc>
                <a:tc rowSpan="2">
                  <a:txBody>
                    <a:bodyPr/>
                    <a:p>
                      <a:pPr>
                        <a:buNone/>
                      </a:pPr>
                      <a:r>
                        <a:rPr lang="zh-CN" altLang="en-US"/>
                        <a:t>覆盖</a:t>
                      </a:r>
                      <a:r>
                        <a:rPr lang="zh-CN" altLang="en-US"/>
                        <a:t>节点</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a:txBody>
                    <a:bodyPr/>
                    <a:p>
                      <a:pPr>
                        <a:buNone/>
                      </a:pPr>
                      <a:r>
                        <a:rPr lang="en-US" altLang="zh-CN"/>
                        <a:t>z</a:t>
                      </a:r>
                      <a:endParaRPr lang="en-US" altLang="zh-CN"/>
                    </a:p>
                  </a:txBody>
                  <a:tcPr/>
                </a:tc>
                <a:tc vMerge="1">
                  <a:tcPr/>
                </a:tc>
              </a:tr>
              <a:tr h="3810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zh-CN" altLang="en-US"/>
                        <a:t>所有</a:t>
                      </a:r>
                      <a:r>
                        <a:rPr lang="zh-CN" altLang="en-US"/>
                        <a:t>节点</a:t>
                      </a:r>
                      <a:endParaRPr lang="zh-CN" altLang="en-US"/>
                    </a:p>
                  </a:txBody>
                  <a:tcPr/>
                </a:tc>
              </a:tr>
            </a:tbl>
          </a:graphicData>
        </a:graphic>
      </p:graphicFrame>
      <p:pic>
        <p:nvPicPr>
          <p:cNvPr id="9" name="图片 8"/>
          <p:cNvPicPr>
            <a:picLocks noChangeAspect="1"/>
          </p:cNvPicPr>
          <p:nvPr>
            <p:custDataLst>
              <p:tags r:id="rId2"/>
            </p:custDataLst>
          </p:nvPr>
        </p:nvPicPr>
        <p:blipFill>
          <a:blip r:embed="rId3"/>
          <a:stretch>
            <a:fillRect/>
          </a:stretch>
        </p:blipFill>
        <p:spPr>
          <a:xfrm>
            <a:off x="4961255" y="927735"/>
            <a:ext cx="3770630" cy="2186305"/>
          </a:xfrm>
          <a:prstGeom prst="rect">
            <a:avLst/>
          </a:prstGeom>
        </p:spPr>
      </p:pic>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840423"/>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判定覆盖的粒度是判定而不是</a:t>
            </a:r>
            <a:r>
              <a:rPr lang="zh-CN" altLang="en-US" sz="2000" dirty="0">
                <a:latin typeface="微软雅黑" panose="020B0503020204020204" pitchFamily="34" charset="-122"/>
                <a:ea typeface="微软雅黑" panose="020B0503020204020204" pitchFamily="34" charset="-122"/>
              </a:rPr>
              <a:t>条件</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可能会遗漏条件中潜藏的问题</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例如这个例子中，如果测试用例中</a:t>
            </a:r>
            <a:r>
              <a:rPr lang="en-US" altLang="zh-CN" sz="2000" dirty="0">
                <a:latin typeface="微软雅黑" panose="020B0503020204020204" pitchFamily="34" charset="-122"/>
                <a:ea typeface="微软雅黑" panose="020B0503020204020204" pitchFamily="34" charset="-122"/>
              </a:rPr>
              <a:t>condition2</a:t>
            </a:r>
            <a:r>
              <a:rPr lang="zh-CN" altLang="en-US" sz="2000" dirty="0">
                <a:latin typeface="微软雅黑" panose="020B0503020204020204" pitchFamily="34" charset="-122"/>
                <a:ea typeface="微软雅黑" panose="020B0503020204020204" pitchFamily="34" charset="-122"/>
              </a:rPr>
              <a:t>的取值总是</a:t>
            </a:r>
            <a:r>
              <a:rPr lang="en-US" altLang="zh-CN" sz="2000" dirty="0">
                <a:latin typeface="微软雅黑" panose="020B0503020204020204" pitchFamily="34" charset="-122"/>
                <a:ea typeface="微软雅黑" panose="020B0503020204020204" pitchFamily="34" charset="-122"/>
              </a:rPr>
              <a:t>true</a:t>
            </a:r>
            <a:r>
              <a:rPr lang="zh-CN" altLang="en-US" sz="2000" dirty="0">
                <a:latin typeface="微软雅黑" panose="020B0503020204020204" pitchFamily="34" charset="-122"/>
                <a:ea typeface="微软雅黑" panose="020B0503020204020204" pitchFamily="34" charset="-122"/>
              </a:rPr>
              <a:t>，则可能遗漏由</a:t>
            </a:r>
            <a:r>
              <a:rPr lang="en-US" altLang="zh-CN" sz="2000" dirty="0">
                <a:latin typeface="微软雅黑" panose="020B0503020204020204" pitchFamily="34" charset="-122"/>
                <a:ea typeface="微软雅黑" panose="020B0503020204020204" pitchFamily="34" charset="-122"/>
              </a:rPr>
              <a:t>calculus(data)</a:t>
            </a:r>
            <a:r>
              <a:rPr lang="zh-CN" altLang="en-US" sz="2000" dirty="0">
                <a:latin typeface="微软雅黑" panose="020B0503020204020204" pitchFamily="34" charset="-122"/>
                <a:ea typeface="微软雅黑" panose="020B0503020204020204" pitchFamily="34" charset="-122"/>
              </a:rPr>
              <a:t>带来的</a:t>
            </a:r>
            <a:r>
              <a:rPr lang="zh-CN" altLang="en-US" sz="2000" dirty="0">
                <a:latin typeface="微软雅黑" panose="020B0503020204020204" pitchFamily="34" charset="-122"/>
                <a:ea typeface="微软雅黑" panose="020B0503020204020204" pitchFamily="34" charset="-122"/>
              </a:rPr>
              <a:t>错误</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应该包含</a:t>
            </a:r>
            <a:r>
              <a:rPr lang="en-US" altLang="zh-CN" sz="2000" dirty="0">
                <a:latin typeface="微软雅黑" panose="020B0503020204020204" pitchFamily="34" charset="-122"/>
                <a:ea typeface="微软雅黑" panose="020B0503020204020204" pitchFamily="34" charset="-122"/>
              </a:rPr>
              <a:t>condition2</a:t>
            </a:r>
            <a:r>
              <a:rPr lang="zh-CN" altLang="en-US" sz="2000" dirty="0">
                <a:latin typeface="微软雅黑" panose="020B0503020204020204" pitchFamily="34" charset="-122"/>
                <a:ea typeface="微软雅黑" panose="020B0503020204020204" pitchFamily="34" charset="-122"/>
              </a:rPr>
              <a:t>为真和为假的测试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661670" y="3413760"/>
            <a:ext cx="3568700" cy="1504950"/>
          </a:xfrm>
          <a:prstGeom prst="rect">
            <a:avLst/>
          </a:prstGeom>
        </p:spPr>
      </p:pic>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条件覆盖（Condition Coverage）</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31495" y="935673"/>
            <a:ext cx="7943215" cy="176339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要求执行测试用例后，程序中每个判定中的每个具体条件都需要有取真和取假的执行</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判定</a:t>
            </a:r>
            <a:r>
              <a:rPr lang="en-US" altLang="zh-CN" sz="1800" dirty="0">
                <a:latin typeface="微软雅黑" panose="020B0503020204020204" pitchFamily="34" charset="-122"/>
                <a:ea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x&gt;0&amp;&amp;y&lt;10</a:t>
            </a:r>
            <a:r>
              <a:rPr lang="zh-CN" altLang="en-US" sz="1800" dirty="0">
                <a:latin typeface="微软雅黑" panose="020B0503020204020204" pitchFamily="34" charset="-122"/>
                <a:ea typeface="微软雅黑" panose="020B0503020204020204" pitchFamily="34" charset="-122"/>
                <a:sym typeface="+mn-ea"/>
              </a:rPr>
              <a:t>，判定</a:t>
            </a:r>
            <a:r>
              <a:rPr lang="en-US" altLang="zh-CN" sz="1800" dirty="0">
                <a:latin typeface="微软雅黑" panose="020B0503020204020204" pitchFamily="34" charset="-122"/>
                <a:ea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x==2&amp;&amp;z&gt;6</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这个例子满足条件覆盖，也满足判定</a:t>
            </a:r>
            <a:r>
              <a:rPr lang="zh-CN" altLang="en-US" sz="1800" dirty="0">
                <a:latin typeface="微软雅黑" panose="020B0503020204020204" pitchFamily="34" charset="-122"/>
                <a:ea typeface="微软雅黑" panose="020B0503020204020204" pitchFamily="34" charset="-122"/>
              </a:rPr>
              <a:t>覆盖</a:t>
            </a:r>
            <a:endParaRPr lang="zh-CN" altLang="en-US" sz="1800" dirty="0">
              <a:latin typeface="微软雅黑" panose="020B0503020204020204" pitchFamily="34" charset="-122"/>
              <a:ea typeface="微软雅黑" panose="020B0503020204020204" pitchFamily="34" charset="-122"/>
            </a:endParaRPr>
          </a:p>
        </p:txBody>
      </p:sp>
      <p:graphicFrame>
        <p:nvGraphicFramePr>
          <p:cNvPr id="6" name="表格 5"/>
          <p:cNvGraphicFramePr/>
          <p:nvPr>
            <p:custDataLst>
              <p:tags r:id="rId1"/>
            </p:custDataLst>
          </p:nvPr>
        </p:nvGraphicFramePr>
        <p:xfrm>
          <a:off x="765810" y="2794635"/>
          <a:ext cx="7400925" cy="2407920"/>
        </p:xfrm>
        <a:graphic>
          <a:graphicData uri="http://schemas.openxmlformats.org/drawingml/2006/table">
            <a:tbl>
              <a:tblPr firstRow="1" bandRow="1">
                <a:tableStyleId>{5C22544A-7EE6-4342-B048-85BDC9FD1C3A}</a:tableStyleId>
              </a:tblPr>
              <a:tblGrid>
                <a:gridCol w="1480185"/>
                <a:gridCol w="1480185"/>
                <a:gridCol w="1480185"/>
                <a:gridCol w="1202055"/>
                <a:gridCol w="1758315"/>
              </a:tblGrid>
              <a:tr h="381000">
                <a:tc rowSpan="2">
                  <a:txBody>
                    <a:bodyPr/>
                    <a:p>
                      <a:pPr algn="ctr">
                        <a:buNone/>
                      </a:pPr>
                      <a:r>
                        <a:rPr lang="zh-CN" altLang="en-US"/>
                        <a:t>编号</a:t>
                      </a:r>
                      <a:endParaRPr lang="zh-CN" altLang="en-US"/>
                    </a:p>
                  </a:txBody>
                  <a:tcPr/>
                </a:tc>
                <a:tc gridSpan="3">
                  <a:txBody>
                    <a:bodyPr/>
                    <a:p>
                      <a:pPr algn="ctr">
                        <a:buNone/>
                      </a:pPr>
                      <a:r>
                        <a:rPr lang="zh-CN" altLang="en-US"/>
                        <a:t>输入</a:t>
                      </a:r>
                      <a:endParaRPr lang="zh-CN" altLang="en-US"/>
                    </a:p>
                  </a:txBody>
                  <a:tcPr/>
                </a:tc>
                <a:tc hMerge="1">
                  <a:tcPr/>
                </a:tc>
                <a:tc hMerge="1">
                  <a:tcPr/>
                </a:tc>
                <a:tc rowSpan="2">
                  <a:txBody>
                    <a:bodyPr/>
                    <a:p>
                      <a:pPr>
                        <a:buNone/>
                      </a:pPr>
                      <a:r>
                        <a:rPr lang="zh-CN" altLang="en-US"/>
                        <a:t>覆盖的条件</a:t>
                      </a:r>
                      <a:r>
                        <a:rPr lang="zh-CN" altLang="en-US"/>
                        <a:t>取值</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a:txBody>
                    <a:bodyPr/>
                    <a:p>
                      <a:pPr>
                        <a:buNone/>
                      </a:pPr>
                      <a:r>
                        <a:rPr lang="en-US" altLang="zh-CN"/>
                        <a:t>z</a:t>
                      </a:r>
                      <a:endParaRPr lang="en-US" altLang="zh-CN"/>
                    </a:p>
                  </a:txBody>
                  <a:tcPr/>
                </a:tc>
                <a:tc vMerge="1">
                  <a:tcPr/>
                </a:tc>
              </a:tr>
              <a:tr h="3810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en-US"/>
                        <a:t>T1</a:t>
                      </a:r>
                      <a:r>
                        <a:rPr lang="zh-CN" altLang="en-US"/>
                        <a:t>，</a:t>
                      </a:r>
                      <a:r>
                        <a:rPr lang="en-US" altLang="zh-CN"/>
                        <a:t>T2</a:t>
                      </a:r>
                      <a:r>
                        <a:rPr lang="zh-CN" altLang="en-US"/>
                        <a:t>，</a:t>
                      </a:r>
                      <a:r>
                        <a:rPr lang="en-US" altLang="zh-CN"/>
                        <a:t>T3</a:t>
                      </a:r>
                      <a:r>
                        <a:rPr lang="zh-CN" altLang="en-US"/>
                        <a:t>，</a:t>
                      </a:r>
                      <a:r>
                        <a:rPr lang="en-US" altLang="zh-CN"/>
                        <a:t>T4</a:t>
                      </a:r>
                      <a:endParaRPr lang="en-US" altLang="zh-CN"/>
                    </a:p>
                  </a:txBody>
                  <a:tcPr/>
                </a:tc>
              </a:tr>
              <a:tr h="381000">
                <a:tc>
                  <a:txBody>
                    <a:bodyPr/>
                    <a:p>
                      <a:pPr>
                        <a:buNone/>
                      </a:pPr>
                      <a:r>
                        <a:rPr lang="en-US" altLang="zh-CN"/>
                        <a:t>2</a:t>
                      </a:r>
                      <a:endParaRPr lang="en-US" altLang="zh-CN"/>
                    </a:p>
                  </a:txBody>
                  <a:tcPr/>
                </a:tc>
                <a:tc>
                  <a:txBody>
                    <a:bodyPr/>
                    <a:p>
                      <a:pPr>
                        <a:buNone/>
                      </a:pPr>
                      <a:r>
                        <a:rPr lang="en-US" altLang="zh-CN"/>
                        <a:t>-1</a:t>
                      </a:r>
                      <a:endParaRPr lang="en-US" altLang="zh-CN"/>
                    </a:p>
                  </a:txBody>
                  <a:tcPr/>
                </a:tc>
                <a:tc>
                  <a:txBody>
                    <a:bodyPr/>
                    <a:p>
                      <a:pPr>
                        <a:buNone/>
                      </a:pPr>
                      <a:r>
                        <a:rPr lang="en-US" altLang="zh-CN"/>
                        <a:t>12</a:t>
                      </a:r>
                      <a:endParaRPr lang="en-US" altLang="zh-CN"/>
                    </a:p>
                  </a:txBody>
                  <a:tcPr/>
                </a:tc>
                <a:tc>
                  <a:txBody>
                    <a:bodyPr/>
                    <a:p>
                      <a:pPr>
                        <a:buNone/>
                      </a:pPr>
                      <a:r>
                        <a:rPr lang="en-US" altLang="zh-CN"/>
                        <a:t>5</a:t>
                      </a:r>
                      <a:endParaRPr lang="en-US" altLang="zh-CN"/>
                    </a:p>
                  </a:txBody>
                  <a:tcPr/>
                </a:tc>
                <a:tc>
                  <a:txBody>
                    <a:bodyPr/>
                    <a:p>
                      <a:pPr>
                        <a:buNone/>
                      </a:pPr>
                      <a:r>
                        <a:rPr lang="en-US"/>
                        <a:t>F1</a:t>
                      </a:r>
                      <a:r>
                        <a:rPr lang="zh-CN" altLang="en-US"/>
                        <a:t>，</a:t>
                      </a:r>
                      <a:r>
                        <a:rPr lang="en-US" altLang="zh-CN"/>
                        <a:t>F2</a:t>
                      </a:r>
                      <a:r>
                        <a:rPr lang="zh-CN" altLang="en-US"/>
                        <a:t>，</a:t>
                      </a:r>
                      <a:r>
                        <a:rPr lang="en-US" altLang="zh-CN"/>
                        <a:t>F3</a:t>
                      </a:r>
                      <a:r>
                        <a:rPr lang="zh-CN" altLang="en-US"/>
                        <a:t>，</a:t>
                      </a:r>
                      <a:r>
                        <a:rPr lang="en-US" altLang="zh-CN"/>
                        <a:t>F4</a:t>
                      </a:r>
                      <a:endParaRPr lang="en-US" altLang="zh-CN"/>
                    </a:p>
                  </a:txBody>
                  <a:tcPr/>
                </a:tc>
              </a:tr>
            </a:tbl>
          </a:graphicData>
        </a:graphic>
      </p:graphicFrame>
      <p:sp>
        <p:nvSpPr>
          <p:cNvPr id="4" name="根据分享大纲以及讲义开头列写的学习要点，依次开始深入讲解。"/>
          <p:cNvSpPr txBox="1"/>
          <p:nvPr>
            <p:custDataLst>
              <p:tags r:id="rId2"/>
            </p:custDataLst>
          </p:nvPr>
        </p:nvSpPr>
        <p:spPr>
          <a:xfrm>
            <a:off x="531495" y="4273233"/>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课堂思考题：条件覆盖和判定覆盖是什么关系？</a:t>
            </a:r>
            <a:endParaRPr 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18486" y="2005267"/>
            <a:ext cx="7110505"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白盒测试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99233" y="3009037"/>
            <a:ext cx="2382906" cy="450850"/>
          </a:xfrm>
          <a:prstGeom prst="rect">
            <a:avLst/>
          </a:prstGeom>
          <a:noFill/>
        </p:spPr>
        <p:txBody>
          <a:bodyPr wrap="square">
            <a:spAutoFit/>
          </a:bodyPr>
          <a:lstStyle/>
          <a:p>
            <a:pPr algn="just">
              <a:lnSpc>
                <a:spcPct val="130000"/>
              </a:lnSpc>
            </a:pP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判定覆盖和条件覆盖的</a:t>
            </a:r>
            <a:r>
              <a:rPr kumimoji="1" lang="zh-CN" altLang="en-US" sz="2400" dirty="0" err="1">
                <a:sym typeface="+mn-ea"/>
              </a:rPr>
              <a:t>关系</a:t>
            </a:r>
            <a:endParaRPr kumimoji="1" lang="zh-CN" altLang="en-US" sz="2400" dirty="0" err="1">
              <a:sym typeface="+mn-ea"/>
            </a:endParaRPr>
          </a:p>
        </p:txBody>
      </p:sp>
      <p:sp>
        <p:nvSpPr>
          <p:cNvPr id="3" name="根据分享大纲以及讲义开头列写的学习要点，依次开始深入讲解。"/>
          <p:cNvSpPr txBox="1"/>
          <p:nvPr/>
        </p:nvSpPr>
        <p:spPr>
          <a:xfrm>
            <a:off x="531495" y="935990"/>
            <a:ext cx="7943215" cy="221615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判定覆盖是否蕴含条件</a:t>
            </a:r>
            <a:r>
              <a:rPr lang="zh-CN" altLang="en-US" sz="1800" dirty="0">
                <a:latin typeface="微软雅黑" panose="020B0503020204020204" pitchFamily="34" charset="-122"/>
                <a:ea typeface="微软雅黑" panose="020B0503020204020204" pitchFamily="34" charset="-122"/>
                <a:sym typeface="+mn-ea"/>
              </a:rPr>
              <a:t>覆盖</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否</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令判定</a:t>
            </a:r>
            <a:r>
              <a:rPr lang="en-US" altLang="zh-CN" sz="1800" dirty="0">
                <a:latin typeface="微软雅黑" panose="020B0503020204020204" pitchFamily="34" charset="-122"/>
                <a:ea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sym typeface="+mn-ea"/>
              </a:rPr>
              <a:t>为</a:t>
            </a:r>
            <a:r>
              <a:rPr lang="en-US" altLang="zh-CN" sz="1800" dirty="0">
                <a:latin typeface="微软雅黑" panose="020B0503020204020204" pitchFamily="34" charset="-122"/>
                <a:ea typeface="微软雅黑" panose="020B0503020204020204" pitchFamily="34" charset="-122"/>
                <a:sym typeface="+mn-ea"/>
              </a:rPr>
              <a:t>x&gt;10 &amp;&amp; y&gt;2</a:t>
            </a:r>
            <a:r>
              <a:rPr lang="zh-CN" altLang="en-US" sz="1800" dirty="0">
                <a:latin typeface="微软雅黑" panose="020B0503020204020204" pitchFamily="34" charset="-122"/>
                <a:ea typeface="微软雅黑" panose="020B0503020204020204" pitchFamily="34" charset="-122"/>
                <a:sym typeface="+mn-ea"/>
              </a:rPr>
              <a:t>，判定</a:t>
            </a:r>
            <a:r>
              <a:rPr lang="en-US" altLang="zh-CN" sz="1800" dirty="0">
                <a:latin typeface="微软雅黑" panose="020B0503020204020204" pitchFamily="34" charset="-122"/>
                <a:ea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sym typeface="+mn-ea"/>
              </a:rPr>
              <a:t>为</a:t>
            </a:r>
            <a:r>
              <a:rPr lang="en-US" altLang="zh-CN" sz="1800" dirty="0">
                <a:latin typeface="微软雅黑" panose="020B0503020204020204" pitchFamily="34" charset="-122"/>
                <a:ea typeface="微软雅黑" panose="020B0503020204020204" pitchFamily="34" charset="-122"/>
                <a:sym typeface="+mn-ea"/>
              </a:rPr>
              <a:t>y&gt;3 &amp;&amp; x&lt;9</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这个例子满足判定覆盖但不满足条件</a:t>
            </a:r>
            <a:r>
              <a:rPr lang="zh-CN" altLang="en-US" sz="1800" dirty="0">
                <a:latin typeface="微软雅黑" panose="020B0503020204020204" pitchFamily="34" charset="-122"/>
                <a:ea typeface="微软雅黑" panose="020B0503020204020204" pitchFamily="34" charset="-122"/>
                <a:sym typeface="+mn-ea"/>
              </a:rPr>
              <a:t>覆盖</a:t>
            </a:r>
            <a:endParaRPr lang="zh-CN" altLang="en-US" sz="1800" dirty="0">
              <a:latin typeface="微软雅黑" panose="020B0503020204020204" pitchFamily="34" charset="-122"/>
              <a:ea typeface="微软雅黑" panose="020B0503020204020204" pitchFamily="34" charset="-122"/>
              <a:sym typeface="+mn-ea"/>
            </a:endParaRPr>
          </a:p>
        </p:txBody>
      </p:sp>
      <p:graphicFrame>
        <p:nvGraphicFramePr>
          <p:cNvPr id="5" name="表格 4"/>
          <p:cNvGraphicFramePr/>
          <p:nvPr>
            <p:custDataLst>
              <p:tags r:id="rId1"/>
            </p:custDataLst>
          </p:nvPr>
        </p:nvGraphicFramePr>
        <p:xfrm>
          <a:off x="560070" y="3152140"/>
          <a:ext cx="7400925" cy="2407920"/>
        </p:xfrm>
        <a:graphic>
          <a:graphicData uri="http://schemas.openxmlformats.org/drawingml/2006/table">
            <a:tbl>
              <a:tblPr firstRow="1" bandRow="1">
                <a:tableStyleId>{5C22544A-7EE6-4342-B048-85BDC9FD1C3A}</a:tableStyleId>
              </a:tblPr>
              <a:tblGrid>
                <a:gridCol w="1196031"/>
                <a:gridCol w="1196032"/>
                <a:gridCol w="1196031"/>
                <a:gridCol w="1420769"/>
                <a:gridCol w="1420768"/>
              </a:tblGrid>
              <a:tr h="381000">
                <a:tc rowSpan="2">
                  <a:txBody>
                    <a:bodyPr/>
                    <a:p>
                      <a:pPr algn="ctr">
                        <a:buNone/>
                      </a:pPr>
                      <a:r>
                        <a:rPr lang="zh-CN" altLang="en-US"/>
                        <a:t>编号</a:t>
                      </a:r>
                      <a:endParaRPr lang="zh-CN" altLang="en-US"/>
                    </a:p>
                  </a:txBody>
                  <a:tcPr/>
                </a:tc>
                <a:tc gridSpan="2">
                  <a:txBody>
                    <a:bodyPr/>
                    <a:p>
                      <a:pPr algn="ctr">
                        <a:buNone/>
                      </a:pPr>
                      <a:r>
                        <a:rPr lang="zh-CN" altLang="en-US"/>
                        <a:t>输入</a:t>
                      </a:r>
                      <a:endParaRPr lang="zh-CN" altLang="en-US"/>
                    </a:p>
                  </a:txBody>
                  <a:tcPr/>
                </a:tc>
                <a:tc hMerge="1">
                  <a:tcPr/>
                </a:tc>
                <a:tc rowSpan="2">
                  <a:txBody>
                    <a:bodyPr/>
                    <a:p>
                      <a:pPr>
                        <a:buNone/>
                      </a:pPr>
                      <a:r>
                        <a:rPr lang="zh-CN" altLang="en-US"/>
                        <a:t>覆盖的条件</a:t>
                      </a:r>
                      <a:r>
                        <a:rPr lang="zh-CN" altLang="en-US"/>
                        <a:t>取值</a:t>
                      </a:r>
                      <a:endParaRPr lang="zh-CN" altLang="en-US"/>
                    </a:p>
                  </a:txBody>
                  <a:tcPr/>
                </a:tc>
                <a:tc rowSpan="2">
                  <a:txBody>
                    <a:bodyPr/>
                    <a:p>
                      <a:pPr>
                        <a:buNone/>
                      </a:pPr>
                      <a:r>
                        <a:rPr lang="zh-CN" altLang="en-US"/>
                        <a:t>覆盖的判定</a:t>
                      </a:r>
                      <a:r>
                        <a:rPr lang="zh-CN" altLang="en-US"/>
                        <a:t>取值</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vMerge="1">
                  <a:tcPr/>
                </a:tc>
                <a:tc vMerge="1">
                  <a:tcPr/>
                </a:tc>
              </a:tr>
              <a:tr h="381000">
                <a:tc>
                  <a:txBody>
                    <a:bodyPr/>
                    <a:p>
                      <a:pPr>
                        <a:buNone/>
                      </a:pPr>
                      <a:r>
                        <a:rPr lang="en-US" altLang="zh-CN"/>
                        <a:t>1</a:t>
                      </a:r>
                      <a:endParaRPr lang="en-US" altLang="zh-CN"/>
                    </a:p>
                  </a:txBody>
                  <a:tcPr/>
                </a:tc>
                <a:tc>
                  <a:txBody>
                    <a:bodyPr/>
                    <a:p>
                      <a:pPr>
                        <a:buNone/>
                      </a:pPr>
                      <a:r>
                        <a:rPr lang="en-US" altLang="zh-CN"/>
                        <a:t>12</a:t>
                      </a:r>
                      <a:endParaRPr lang="en-US" altLang="zh-CN"/>
                    </a:p>
                  </a:txBody>
                  <a:tcPr/>
                </a:tc>
                <a:tc>
                  <a:txBody>
                    <a:bodyPr/>
                    <a:p>
                      <a:pPr>
                        <a:buNone/>
                      </a:pPr>
                      <a:r>
                        <a:rPr lang="en-US" altLang="zh-CN"/>
                        <a:t>3</a:t>
                      </a:r>
                      <a:endParaRPr lang="en-US" altLang="zh-CN"/>
                    </a:p>
                  </a:txBody>
                  <a:tcPr/>
                </a:tc>
                <a:tc>
                  <a:txBody>
                    <a:bodyPr/>
                    <a:p>
                      <a:pPr>
                        <a:buNone/>
                      </a:pPr>
                      <a:r>
                        <a:rPr lang="en-US"/>
                        <a:t>T1</a:t>
                      </a:r>
                      <a:r>
                        <a:rPr lang="zh-CN" altLang="en-US"/>
                        <a:t>，</a:t>
                      </a:r>
                      <a:r>
                        <a:rPr lang="en-US" altLang="zh-CN"/>
                        <a:t>T2</a:t>
                      </a:r>
                      <a:r>
                        <a:rPr lang="zh-CN" altLang="en-US"/>
                        <a:t>，</a:t>
                      </a:r>
                      <a:r>
                        <a:rPr lang="en-US" altLang="zh-CN"/>
                        <a:t>F</a:t>
                      </a:r>
                      <a:r>
                        <a:rPr lang="en-US" altLang="zh-CN"/>
                        <a:t>3</a:t>
                      </a:r>
                      <a:r>
                        <a:rPr lang="zh-CN" altLang="en-US"/>
                        <a:t>，</a:t>
                      </a:r>
                      <a:r>
                        <a:rPr lang="en-US" altLang="zh-CN"/>
                        <a:t>F</a:t>
                      </a:r>
                      <a:r>
                        <a:rPr lang="en-US" altLang="zh-CN"/>
                        <a:t>4</a:t>
                      </a:r>
                      <a:endParaRPr lang="en-US" altLang="zh-CN"/>
                    </a:p>
                  </a:txBody>
                  <a:tcPr/>
                </a:tc>
                <a:tc>
                  <a:txBody>
                    <a:bodyPr/>
                    <a:p>
                      <a:pPr>
                        <a:buNone/>
                      </a:pPr>
                      <a:r>
                        <a:rPr lang="en-US" altLang="zh-CN"/>
                        <a:t>T,F</a:t>
                      </a:r>
                      <a:endParaRPr lang="en-US" altLang="zh-CN"/>
                    </a:p>
                  </a:txBody>
                  <a:tcPr/>
                </a:tc>
              </a:tr>
              <a:tr h="381000">
                <a:tc>
                  <a:txBody>
                    <a:bodyPr/>
                    <a:p>
                      <a:pPr>
                        <a:buNone/>
                      </a:pPr>
                      <a:r>
                        <a:rPr lang="en-US" altLang="zh-CN"/>
                        <a:t>2</a:t>
                      </a:r>
                      <a:endParaRPr lang="en-US" altLang="zh-CN"/>
                    </a:p>
                  </a:txBody>
                  <a:tcPr/>
                </a:tc>
                <a:tc>
                  <a:txBody>
                    <a:bodyPr/>
                    <a:p>
                      <a:pPr>
                        <a:buNone/>
                      </a:pPr>
                      <a:r>
                        <a:rPr lang="en-US" altLang="zh-CN"/>
                        <a:t>8</a:t>
                      </a:r>
                      <a:endParaRPr lang="en-US" altLang="zh-CN"/>
                    </a:p>
                  </a:txBody>
                  <a:tcPr/>
                </a:tc>
                <a:tc>
                  <a:txBody>
                    <a:bodyPr/>
                    <a:p>
                      <a:pPr>
                        <a:buNone/>
                      </a:pPr>
                      <a:r>
                        <a:rPr lang="en-US" altLang="zh-CN"/>
                        <a:t>6</a:t>
                      </a:r>
                      <a:endParaRPr lang="en-US" altLang="zh-CN"/>
                    </a:p>
                  </a:txBody>
                  <a:tcPr/>
                </a:tc>
                <a:tc>
                  <a:txBody>
                    <a:bodyPr/>
                    <a:p>
                      <a:pPr>
                        <a:buNone/>
                      </a:pPr>
                      <a:r>
                        <a:rPr lang="en-US"/>
                        <a:t>F1</a:t>
                      </a:r>
                      <a:r>
                        <a:rPr lang="zh-CN" altLang="en-US"/>
                        <a:t>，</a:t>
                      </a:r>
                      <a:r>
                        <a:rPr lang="en-US" altLang="zh-CN"/>
                        <a:t>T</a:t>
                      </a:r>
                      <a:r>
                        <a:rPr lang="en-US" altLang="zh-CN"/>
                        <a:t>2</a:t>
                      </a:r>
                      <a:r>
                        <a:rPr lang="zh-CN" altLang="en-US"/>
                        <a:t>，</a:t>
                      </a:r>
                      <a:r>
                        <a:rPr lang="en-US" altLang="zh-CN"/>
                        <a:t>T</a:t>
                      </a:r>
                      <a:r>
                        <a:rPr lang="en-US" altLang="zh-CN"/>
                        <a:t>3</a:t>
                      </a:r>
                      <a:r>
                        <a:rPr lang="zh-CN" altLang="en-US"/>
                        <a:t>，</a:t>
                      </a:r>
                      <a:r>
                        <a:rPr lang="en-US" altLang="zh-CN"/>
                        <a:t>T</a:t>
                      </a:r>
                      <a:r>
                        <a:rPr lang="en-US" altLang="zh-CN"/>
                        <a:t>4</a:t>
                      </a:r>
                      <a:endParaRPr lang="en-US" altLang="zh-CN"/>
                    </a:p>
                  </a:txBody>
                  <a:tcPr/>
                </a:tc>
                <a:tc>
                  <a:txBody>
                    <a:bodyPr/>
                    <a:p>
                      <a:pPr>
                        <a:buNone/>
                      </a:pPr>
                      <a:r>
                        <a:rPr lang="en-US" altLang="zh-CN"/>
                        <a:t>F,T</a:t>
                      </a:r>
                      <a:endParaRPr lang="en-US" altLang="zh-CN"/>
                    </a:p>
                  </a:txBody>
                  <a:tcPr/>
                </a:tc>
              </a:tr>
            </a:tbl>
          </a:graphicData>
        </a:graphic>
      </p:graphicFrame>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3" name="根据分享大纲以及讲义开头列写的学习要点，依次开始深入讲解。"/>
          <p:cNvSpPr txBox="1"/>
          <p:nvPr/>
        </p:nvSpPr>
        <p:spPr>
          <a:xfrm>
            <a:off x="531495" y="882650"/>
            <a:ext cx="7943215" cy="221615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条件覆盖是否蕴含</a:t>
            </a:r>
            <a:r>
              <a:rPr lang="zh-CN" altLang="en-US" sz="1800" dirty="0">
                <a:latin typeface="微软雅黑" panose="020B0503020204020204" pitchFamily="34" charset="-122"/>
                <a:ea typeface="微软雅黑" panose="020B0503020204020204" pitchFamily="34" charset="-122"/>
                <a:sym typeface="+mn-ea"/>
              </a:rPr>
              <a:t>判定覆盖</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否</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令判定</a:t>
            </a:r>
            <a:r>
              <a:rPr lang="en-US" altLang="zh-CN" sz="1800" dirty="0">
                <a:latin typeface="微软雅黑" panose="020B0503020204020204" pitchFamily="34" charset="-122"/>
                <a:ea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sym typeface="+mn-ea"/>
              </a:rPr>
              <a:t>为</a:t>
            </a:r>
            <a:r>
              <a:rPr lang="en-US" altLang="zh-CN" sz="1800" dirty="0">
                <a:latin typeface="微软雅黑" panose="020B0503020204020204" pitchFamily="34" charset="-122"/>
                <a:ea typeface="微软雅黑" panose="020B0503020204020204" pitchFamily="34" charset="-122"/>
                <a:sym typeface="+mn-ea"/>
              </a:rPr>
              <a:t>x&gt;10 || y&gt;2</a:t>
            </a:r>
            <a:r>
              <a:rPr lang="zh-CN" altLang="en-US" sz="1800" dirty="0">
                <a:latin typeface="微软雅黑" panose="020B0503020204020204" pitchFamily="34" charset="-122"/>
                <a:ea typeface="微软雅黑" panose="020B0503020204020204" pitchFamily="34" charset="-122"/>
                <a:sym typeface="+mn-ea"/>
              </a:rPr>
              <a:t>，判定</a:t>
            </a:r>
            <a:r>
              <a:rPr lang="en-US" altLang="zh-CN" sz="1800" dirty="0">
                <a:latin typeface="微软雅黑" panose="020B0503020204020204" pitchFamily="34" charset="-122"/>
                <a:ea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sym typeface="+mn-ea"/>
              </a:rPr>
              <a:t>为</a:t>
            </a:r>
            <a:r>
              <a:rPr lang="en-US" altLang="zh-CN" sz="1800" dirty="0">
                <a:latin typeface="微软雅黑" panose="020B0503020204020204" pitchFamily="34" charset="-122"/>
                <a:ea typeface="微软雅黑" panose="020B0503020204020204" pitchFamily="34" charset="-122"/>
                <a:sym typeface="+mn-ea"/>
              </a:rPr>
              <a:t>y&gt;3 &amp;&amp; x&lt;9</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这个例子满足条件覆盖但不满足判定覆盖</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endParaRPr lang="en-US" altLang="zh-CN" sz="1800" dirty="0">
              <a:latin typeface="微软雅黑" panose="020B0503020204020204" pitchFamily="34" charset="-122"/>
              <a:ea typeface="微软雅黑" panose="020B0503020204020204" pitchFamily="34" charset="-122"/>
              <a:sym typeface="+mn-ea"/>
            </a:endParaRPr>
          </a:p>
        </p:txBody>
      </p:sp>
      <p:graphicFrame>
        <p:nvGraphicFramePr>
          <p:cNvPr id="5" name="表格 4"/>
          <p:cNvGraphicFramePr/>
          <p:nvPr>
            <p:custDataLst>
              <p:tags r:id="rId1"/>
            </p:custDataLst>
          </p:nvPr>
        </p:nvGraphicFramePr>
        <p:xfrm>
          <a:off x="567055" y="3098800"/>
          <a:ext cx="7400925" cy="2407920"/>
        </p:xfrm>
        <a:graphic>
          <a:graphicData uri="http://schemas.openxmlformats.org/drawingml/2006/table">
            <a:tbl>
              <a:tblPr firstRow="1" bandRow="1">
                <a:tableStyleId>{5C22544A-7EE6-4342-B048-85BDC9FD1C3A}</a:tableStyleId>
              </a:tblPr>
              <a:tblGrid>
                <a:gridCol w="1196031"/>
                <a:gridCol w="1196032"/>
                <a:gridCol w="1196031"/>
                <a:gridCol w="1420769"/>
                <a:gridCol w="1420768"/>
              </a:tblGrid>
              <a:tr h="381000">
                <a:tc rowSpan="2">
                  <a:txBody>
                    <a:bodyPr/>
                    <a:p>
                      <a:pPr algn="ctr">
                        <a:buNone/>
                      </a:pPr>
                      <a:r>
                        <a:rPr lang="zh-CN" altLang="en-US"/>
                        <a:t>编号</a:t>
                      </a:r>
                      <a:endParaRPr lang="zh-CN" altLang="en-US"/>
                    </a:p>
                  </a:txBody>
                  <a:tcPr/>
                </a:tc>
                <a:tc gridSpan="2">
                  <a:txBody>
                    <a:bodyPr/>
                    <a:p>
                      <a:pPr algn="ctr">
                        <a:buNone/>
                      </a:pPr>
                      <a:r>
                        <a:rPr lang="zh-CN" altLang="en-US"/>
                        <a:t>输入</a:t>
                      </a:r>
                      <a:endParaRPr lang="zh-CN" altLang="en-US"/>
                    </a:p>
                  </a:txBody>
                  <a:tcPr/>
                </a:tc>
                <a:tc hMerge="1">
                  <a:tcPr/>
                </a:tc>
                <a:tc rowSpan="2">
                  <a:txBody>
                    <a:bodyPr/>
                    <a:p>
                      <a:pPr>
                        <a:buNone/>
                      </a:pPr>
                      <a:r>
                        <a:rPr lang="zh-CN" altLang="en-US"/>
                        <a:t>覆盖的条件</a:t>
                      </a:r>
                      <a:r>
                        <a:rPr lang="zh-CN" altLang="en-US"/>
                        <a:t>取值</a:t>
                      </a:r>
                      <a:endParaRPr lang="zh-CN" altLang="en-US"/>
                    </a:p>
                  </a:txBody>
                  <a:tcPr/>
                </a:tc>
                <a:tc rowSpan="2">
                  <a:txBody>
                    <a:bodyPr/>
                    <a:p>
                      <a:pPr>
                        <a:buNone/>
                      </a:pPr>
                      <a:r>
                        <a:rPr lang="zh-CN" altLang="en-US"/>
                        <a:t>覆盖的判定</a:t>
                      </a:r>
                      <a:r>
                        <a:rPr lang="zh-CN" altLang="en-US"/>
                        <a:t>取值</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vMerge="1">
                  <a:tcPr/>
                </a:tc>
                <a:tc vMerge="1">
                  <a:tcPr/>
                </a:tc>
              </a:tr>
              <a:tr h="381000">
                <a:tc>
                  <a:txBody>
                    <a:bodyPr/>
                    <a:p>
                      <a:pPr>
                        <a:buNone/>
                      </a:pPr>
                      <a:r>
                        <a:rPr lang="en-US" altLang="zh-CN"/>
                        <a:t>1</a:t>
                      </a:r>
                      <a:endParaRPr lang="en-US" altLang="zh-CN"/>
                    </a:p>
                  </a:txBody>
                  <a:tcPr/>
                </a:tc>
                <a:tc>
                  <a:txBody>
                    <a:bodyPr/>
                    <a:p>
                      <a:pPr>
                        <a:buNone/>
                      </a:pPr>
                      <a:r>
                        <a:rPr lang="en-US" altLang="zh-CN"/>
                        <a:t>12</a:t>
                      </a:r>
                      <a:endParaRPr lang="en-US" altLang="zh-CN"/>
                    </a:p>
                  </a:txBody>
                  <a:tcPr/>
                </a:tc>
                <a:tc>
                  <a:txBody>
                    <a:bodyPr/>
                    <a:p>
                      <a:pPr>
                        <a:buNone/>
                      </a:pPr>
                      <a:r>
                        <a:rPr lang="en-US" altLang="zh-CN"/>
                        <a:t>1</a:t>
                      </a:r>
                      <a:endParaRPr lang="en-US" altLang="zh-CN"/>
                    </a:p>
                  </a:txBody>
                  <a:tcPr/>
                </a:tc>
                <a:tc>
                  <a:txBody>
                    <a:bodyPr/>
                    <a:p>
                      <a:pPr>
                        <a:buNone/>
                      </a:pPr>
                      <a:r>
                        <a:rPr lang="en-US"/>
                        <a:t>T1</a:t>
                      </a:r>
                      <a:r>
                        <a:rPr lang="zh-CN" altLang="en-US"/>
                        <a:t>，</a:t>
                      </a:r>
                      <a:r>
                        <a:rPr lang="en-US" altLang="zh-CN"/>
                        <a:t>F2</a:t>
                      </a:r>
                      <a:r>
                        <a:rPr lang="zh-CN" altLang="en-US"/>
                        <a:t>，</a:t>
                      </a:r>
                      <a:r>
                        <a:rPr lang="en-US" altLang="zh-CN"/>
                        <a:t>F</a:t>
                      </a:r>
                      <a:r>
                        <a:rPr lang="en-US" altLang="zh-CN"/>
                        <a:t>3</a:t>
                      </a:r>
                      <a:r>
                        <a:rPr lang="zh-CN" altLang="en-US"/>
                        <a:t>，</a:t>
                      </a:r>
                      <a:r>
                        <a:rPr lang="en-US" altLang="zh-CN"/>
                        <a:t>F</a:t>
                      </a:r>
                      <a:r>
                        <a:rPr lang="en-US" altLang="zh-CN"/>
                        <a:t>4</a:t>
                      </a:r>
                      <a:endParaRPr lang="en-US" altLang="zh-CN"/>
                    </a:p>
                  </a:txBody>
                  <a:tcPr/>
                </a:tc>
                <a:tc>
                  <a:txBody>
                    <a:bodyPr/>
                    <a:p>
                      <a:pPr>
                        <a:buNone/>
                      </a:pPr>
                      <a:r>
                        <a:rPr lang="en-US" altLang="zh-CN"/>
                        <a:t>T,F</a:t>
                      </a:r>
                      <a:endParaRPr lang="en-US" altLang="zh-CN"/>
                    </a:p>
                  </a:txBody>
                  <a:tcPr/>
                </a:tc>
              </a:tr>
              <a:tr h="381000">
                <a:tc>
                  <a:txBody>
                    <a:bodyPr/>
                    <a:p>
                      <a:pPr>
                        <a:buNone/>
                      </a:pPr>
                      <a:r>
                        <a:rPr lang="en-US" altLang="zh-CN"/>
                        <a:t>2</a:t>
                      </a:r>
                      <a:endParaRPr lang="en-US" altLang="zh-CN"/>
                    </a:p>
                  </a:txBody>
                  <a:tcPr/>
                </a:tc>
                <a:tc>
                  <a:txBody>
                    <a:bodyPr/>
                    <a:p>
                      <a:pPr>
                        <a:buNone/>
                      </a:pPr>
                      <a:r>
                        <a:rPr lang="en-US" altLang="zh-CN"/>
                        <a:t>8</a:t>
                      </a:r>
                      <a:endParaRPr lang="en-US" altLang="zh-CN"/>
                    </a:p>
                  </a:txBody>
                  <a:tcPr/>
                </a:tc>
                <a:tc>
                  <a:txBody>
                    <a:bodyPr/>
                    <a:p>
                      <a:pPr>
                        <a:buNone/>
                      </a:pPr>
                      <a:r>
                        <a:rPr lang="en-US" altLang="zh-CN"/>
                        <a:t>6</a:t>
                      </a:r>
                      <a:endParaRPr lang="en-US" altLang="zh-CN"/>
                    </a:p>
                  </a:txBody>
                  <a:tcPr/>
                </a:tc>
                <a:tc>
                  <a:txBody>
                    <a:bodyPr/>
                    <a:p>
                      <a:pPr>
                        <a:buNone/>
                      </a:pPr>
                      <a:r>
                        <a:rPr lang="en-US"/>
                        <a:t>F1</a:t>
                      </a:r>
                      <a:r>
                        <a:rPr lang="zh-CN" altLang="en-US"/>
                        <a:t>，</a:t>
                      </a:r>
                      <a:r>
                        <a:rPr lang="en-US" altLang="zh-CN"/>
                        <a:t>T</a:t>
                      </a:r>
                      <a:r>
                        <a:rPr lang="en-US" altLang="zh-CN"/>
                        <a:t>2</a:t>
                      </a:r>
                      <a:r>
                        <a:rPr lang="zh-CN" altLang="en-US"/>
                        <a:t>，</a:t>
                      </a:r>
                      <a:r>
                        <a:rPr lang="en-US" altLang="zh-CN"/>
                        <a:t>T</a:t>
                      </a:r>
                      <a:r>
                        <a:rPr lang="en-US" altLang="zh-CN"/>
                        <a:t>3</a:t>
                      </a:r>
                      <a:r>
                        <a:rPr lang="zh-CN" altLang="en-US"/>
                        <a:t>，</a:t>
                      </a:r>
                      <a:r>
                        <a:rPr lang="en-US" altLang="zh-CN"/>
                        <a:t>T</a:t>
                      </a:r>
                      <a:r>
                        <a:rPr lang="en-US" altLang="zh-CN"/>
                        <a:t>4</a:t>
                      </a:r>
                      <a:endParaRPr lang="en-US" altLang="zh-CN"/>
                    </a:p>
                  </a:txBody>
                  <a:tcPr/>
                </a:tc>
                <a:tc>
                  <a:txBody>
                    <a:bodyPr/>
                    <a:p>
                      <a:pPr>
                        <a:buNone/>
                      </a:pPr>
                      <a:r>
                        <a:rPr lang="en-US" altLang="zh-CN"/>
                        <a:t>T,T</a:t>
                      </a:r>
                      <a:endParaRPr lang="en-US" altLang="zh-CN"/>
                    </a:p>
                  </a:txBody>
                  <a:tcPr/>
                </a:tc>
              </a:tr>
            </a:tbl>
          </a:graphicData>
        </a:graphic>
      </p:graphicFrame>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课堂思考题：对一个无循环的程序，节点覆盖是否总是可以满足</a:t>
            </a:r>
            <a:r>
              <a:rPr lang="zh-CN" altLang="en-US" sz="2000" dirty="0">
                <a:latin typeface="微软雅黑" panose="020B0503020204020204" pitchFamily="34" charset="-122"/>
                <a:ea typeface="微软雅黑" panose="020B0503020204020204" pitchFamily="34" charset="-122"/>
                <a:sym typeface="+mn-ea"/>
              </a:rPr>
              <a:t>的</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课堂思考题：对一个满足节点覆盖且无循环的程序，是否总存在一组测试用例，使得其同时满足判定覆盖和条件覆盖</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条件/判定覆盖（Condition/Decision Coverage, C/DC）</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975043"/>
            <a:ext cx="8119745" cy="217868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要求执行测试用例后，不仅每个判定为真和为假的情况都出现过，而且每个条件为真和为假的情况也都出现</a:t>
            </a:r>
            <a:r>
              <a:rPr lang="zh-CN" altLang="en-US" sz="1800" dirty="0">
                <a:latin typeface="微软雅黑" panose="020B0503020204020204" pitchFamily="34" charset="-122"/>
                <a:ea typeface="微软雅黑" panose="020B0503020204020204" pitchFamily="34" charset="-122"/>
              </a:rPr>
              <a:t>过</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显然判定</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条件覆盖蕴含判定覆盖，也蕴含条件覆盖</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条件</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判定覆盖严格地强于条件覆盖以及强于判定覆盖</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判定</a:t>
            </a:r>
            <a:r>
              <a:rPr lang="en-US" altLang="zh-CN" sz="1800" dirty="0">
                <a:latin typeface="微软雅黑" panose="020B0503020204020204" pitchFamily="34" charset="-122"/>
                <a:ea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x&gt;0&amp;&amp;y&lt;10</a:t>
            </a:r>
            <a:r>
              <a:rPr lang="zh-CN" altLang="en-US" sz="1800" dirty="0">
                <a:latin typeface="微软雅黑" panose="020B0503020204020204" pitchFamily="34" charset="-122"/>
                <a:ea typeface="微软雅黑" panose="020B0503020204020204" pitchFamily="34" charset="-122"/>
                <a:sym typeface="+mn-ea"/>
              </a:rPr>
              <a:t>，判定</a:t>
            </a:r>
            <a:r>
              <a:rPr lang="en-US" altLang="zh-CN" sz="1800" dirty="0">
                <a:latin typeface="微软雅黑" panose="020B0503020204020204" pitchFamily="34" charset="-122"/>
                <a:ea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x==2&amp;&amp;z&gt;6</a:t>
            </a:r>
            <a:r>
              <a:rPr lang="zh-CN" altLang="en-US" sz="1800" dirty="0">
                <a:latin typeface="微软雅黑" panose="020B0503020204020204" pitchFamily="34" charset="-122"/>
                <a:ea typeface="微软雅黑" panose="020B0503020204020204" pitchFamily="34" charset="-122"/>
                <a:sym typeface="+mn-ea"/>
              </a:rPr>
              <a:t>。该例子满足条件</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判定</a:t>
            </a:r>
            <a:r>
              <a:rPr lang="zh-CN" altLang="en-US" sz="1800" dirty="0">
                <a:latin typeface="微软雅黑" panose="020B0503020204020204" pitchFamily="34" charset="-122"/>
                <a:ea typeface="微软雅黑" panose="020B0503020204020204" pitchFamily="34" charset="-122"/>
                <a:sym typeface="+mn-ea"/>
              </a:rPr>
              <a:t>覆盖</a:t>
            </a:r>
            <a:endParaRPr lang="zh-CN" altLang="en-US" sz="1800" dirty="0">
              <a:latin typeface="微软雅黑" panose="020B0503020204020204" pitchFamily="34" charset="-122"/>
              <a:ea typeface="微软雅黑" panose="020B0503020204020204" pitchFamily="34" charset="-122"/>
              <a:sym typeface="+mn-ea"/>
            </a:endParaRPr>
          </a:p>
        </p:txBody>
      </p:sp>
      <p:graphicFrame>
        <p:nvGraphicFramePr>
          <p:cNvPr id="6" name="表格 5"/>
          <p:cNvGraphicFramePr/>
          <p:nvPr>
            <p:custDataLst>
              <p:tags r:id="rId1"/>
            </p:custDataLst>
          </p:nvPr>
        </p:nvGraphicFramePr>
        <p:xfrm>
          <a:off x="560070" y="3218180"/>
          <a:ext cx="7400925" cy="2407920"/>
        </p:xfrm>
        <a:graphic>
          <a:graphicData uri="http://schemas.openxmlformats.org/drawingml/2006/table">
            <a:tbl>
              <a:tblPr firstRow="1" bandRow="1">
                <a:tableStyleId>{5C22544A-7EE6-4342-B048-85BDC9FD1C3A}</a:tableStyleId>
              </a:tblPr>
              <a:tblGrid>
                <a:gridCol w="1196031"/>
                <a:gridCol w="1196032"/>
                <a:gridCol w="1196031"/>
                <a:gridCol w="971294"/>
                <a:gridCol w="1420769"/>
                <a:gridCol w="1420768"/>
              </a:tblGrid>
              <a:tr h="381000">
                <a:tc rowSpan="2">
                  <a:txBody>
                    <a:bodyPr/>
                    <a:p>
                      <a:pPr algn="ctr">
                        <a:buNone/>
                      </a:pPr>
                      <a:r>
                        <a:rPr lang="zh-CN" altLang="en-US"/>
                        <a:t>编号</a:t>
                      </a:r>
                      <a:endParaRPr lang="zh-CN" altLang="en-US"/>
                    </a:p>
                  </a:txBody>
                  <a:tcPr/>
                </a:tc>
                <a:tc gridSpan="3">
                  <a:txBody>
                    <a:bodyPr/>
                    <a:p>
                      <a:pPr algn="ctr">
                        <a:buNone/>
                      </a:pPr>
                      <a:r>
                        <a:rPr lang="zh-CN" altLang="en-US"/>
                        <a:t>输入</a:t>
                      </a:r>
                      <a:endParaRPr lang="zh-CN" altLang="en-US"/>
                    </a:p>
                  </a:txBody>
                  <a:tcPr/>
                </a:tc>
                <a:tc hMerge="1">
                  <a:tcPr/>
                </a:tc>
                <a:tc hMerge="1">
                  <a:tcPr/>
                </a:tc>
                <a:tc rowSpan="2">
                  <a:txBody>
                    <a:bodyPr/>
                    <a:p>
                      <a:pPr>
                        <a:buNone/>
                      </a:pPr>
                      <a:r>
                        <a:rPr lang="zh-CN" altLang="en-US"/>
                        <a:t>覆盖的条件</a:t>
                      </a:r>
                      <a:r>
                        <a:rPr lang="zh-CN" altLang="en-US"/>
                        <a:t>取值</a:t>
                      </a:r>
                      <a:endParaRPr lang="zh-CN" altLang="en-US"/>
                    </a:p>
                  </a:txBody>
                  <a:tcPr/>
                </a:tc>
                <a:tc rowSpan="2">
                  <a:txBody>
                    <a:bodyPr/>
                    <a:p>
                      <a:pPr>
                        <a:buNone/>
                      </a:pPr>
                      <a:r>
                        <a:rPr lang="zh-CN" altLang="en-US"/>
                        <a:t>覆盖的判定</a:t>
                      </a:r>
                      <a:r>
                        <a:rPr lang="zh-CN" altLang="en-US"/>
                        <a:t>值</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a:txBody>
                    <a:bodyPr/>
                    <a:p>
                      <a:pPr>
                        <a:buNone/>
                      </a:pPr>
                      <a:r>
                        <a:rPr lang="en-US" altLang="zh-CN"/>
                        <a:t>z</a:t>
                      </a:r>
                      <a:endParaRPr lang="en-US" altLang="zh-CN"/>
                    </a:p>
                  </a:txBody>
                  <a:tcPr/>
                </a:tc>
                <a:tc vMerge="1">
                  <a:tcPr/>
                </a:tc>
                <a:tc vMerge="1">
                  <a:tcPr/>
                </a:tc>
              </a:tr>
              <a:tr h="3810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en-US"/>
                        <a:t>T1</a:t>
                      </a:r>
                      <a:r>
                        <a:rPr lang="zh-CN" altLang="en-US"/>
                        <a:t>，</a:t>
                      </a:r>
                      <a:r>
                        <a:rPr lang="en-US" altLang="zh-CN"/>
                        <a:t>T2</a:t>
                      </a:r>
                      <a:r>
                        <a:rPr lang="zh-CN" altLang="en-US"/>
                        <a:t>，</a:t>
                      </a:r>
                      <a:r>
                        <a:rPr lang="en-US" altLang="zh-CN"/>
                        <a:t>T3</a:t>
                      </a:r>
                      <a:r>
                        <a:rPr lang="zh-CN" altLang="en-US"/>
                        <a:t>，</a:t>
                      </a:r>
                      <a:r>
                        <a:rPr lang="en-US" altLang="zh-CN"/>
                        <a:t>T4</a:t>
                      </a:r>
                      <a:endParaRPr lang="en-US" altLang="zh-CN"/>
                    </a:p>
                  </a:txBody>
                  <a:tcPr/>
                </a:tc>
                <a:tc>
                  <a:txBody>
                    <a:bodyPr/>
                    <a:p>
                      <a:pPr>
                        <a:buNone/>
                      </a:pPr>
                      <a:r>
                        <a:rPr lang="en-US" altLang="zh-CN"/>
                        <a:t>T1</a:t>
                      </a:r>
                      <a:r>
                        <a:rPr lang="zh-CN" altLang="en-US"/>
                        <a:t>，</a:t>
                      </a:r>
                      <a:r>
                        <a:rPr lang="en-US" altLang="zh-CN"/>
                        <a:t>T2</a:t>
                      </a:r>
                      <a:endParaRPr lang="en-US" altLang="zh-CN"/>
                    </a:p>
                  </a:txBody>
                  <a:tcPr/>
                </a:tc>
              </a:tr>
              <a:tr h="381000">
                <a:tc>
                  <a:txBody>
                    <a:bodyPr/>
                    <a:p>
                      <a:pPr>
                        <a:buNone/>
                      </a:pPr>
                      <a:r>
                        <a:rPr lang="en-US" altLang="zh-CN"/>
                        <a:t>2</a:t>
                      </a:r>
                      <a:endParaRPr lang="en-US" altLang="zh-CN"/>
                    </a:p>
                  </a:txBody>
                  <a:tcPr/>
                </a:tc>
                <a:tc>
                  <a:txBody>
                    <a:bodyPr/>
                    <a:p>
                      <a:pPr>
                        <a:buNone/>
                      </a:pPr>
                      <a:r>
                        <a:rPr lang="en-US" altLang="zh-CN"/>
                        <a:t>-1</a:t>
                      </a:r>
                      <a:endParaRPr lang="en-US" altLang="zh-CN"/>
                    </a:p>
                  </a:txBody>
                  <a:tcPr/>
                </a:tc>
                <a:tc>
                  <a:txBody>
                    <a:bodyPr/>
                    <a:p>
                      <a:pPr>
                        <a:buNone/>
                      </a:pPr>
                      <a:r>
                        <a:rPr lang="en-US" altLang="zh-CN"/>
                        <a:t>12</a:t>
                      </a:r>
                      <a:endParaRPr lang="en-US" altLang="zh-CN"/>
                    </a:p>
                  </a:txBody>
                  <a:tcPr/>
                </a:tc>
                <a:tc>
                  <a:txBody>
                    <a:bodyPr/>
                    <a:p>
                      <a:pPr>
                        <a:buNone/>
                      </a:pPr>
                      <a:r>
                        <a:rPr lang="en-US" altLang="zh-CN"/>
                        <a:t>5</a:t>
                      </a:r>
                      <a:endParaRPr lang="en-US" altLang="zh-CN"/>
                    </a:p>
                  </a:txBody>
                  <a:tcPr/>
                </a:tc>
                <a:tc>
                  <a:txBody>
                    <a:bodyPr/>
                    <a:p>
                      <a:pPr>
                        <a:buNone/>
                      </a:pPr>
                      <a:r>
                        <a:rPr lang="en-US"/>
                        <a:t>F1</a:t>
                      </a:r>
                      <a:r>
                        <a:rPr lang="zh-CN" altLang="en-US"/>
                        <a:t>，</a:t>
                      </a:r>
                      <a:r>
                        <a:rPr lang="en-US" altLang="zh-CN"/>
                        <a:t>F2</a:t>
                      </a:r>
                      <a:r>
                        <a:rPr lang="zh-CN" altLang="en-US"/>
                        <a:t>，</a:t>
                      </a:r>
                      <a:r>
                        <a:rPr lang="en-US" altLang="zh-CN"/>
                        <a:t>F3</a:t>
                      </a:r>
                      <a:r>
                        <a:rPr lang="zh-CN" altLang="en-US"/>
                        <a:t>，</a:t>
                      </a:r>
                      <a:r>
                        <a:rPr lang="en-US" altLang="zh-CN"/>
                        <a:t>F4</a:t>
                      </a:r>
                      <a:endParaRPr lang="en-US" altLang="zh-CN"/>
                    </a:p>
                  </a:txBody>
                  <a:tcPr/>
                </a:tc>
                <a:tc>
                  <a:txBody>
                    <a:bodyPr/>
                    <a:p>
                      <a:pPr>
                        <a:buNone/>
                      </a:pPr>
                      <a:r>
                        <a:rPr lang="en-US" altLang="zh-CN"/>
                        <a:t>F1</a:t>
                      </a:r>
                      <a:r>
                        <a:rPr lang="zh-CN" altLang="en-US"/>
                        <a:t>，</a:t>
                      </a:r>
                      <a:r>
                        <a:rPr lang="en-US" altLang="zh-CN"/>
                        <a:t>F2</a:t>
                      </a:r>
                      <a:endParaRPr lang="en-US" altLang="zh-CN"/>
                    </a:p>
                  </a:txBody>
                  <a:tcPr/>
                </a:tc>
              </a:tr>
            </a:tbl>
          </a:graphicData>
        </a:graphic>
      </p:graphicFrame>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条件</a:t>
            </a:r>
            <a:r>
              <a:rPr kumimoji="1" lang="en-US" altLang="zh-CN" sz="2400" dirty="0" err="1">
                <a:sym typeface="+mn-ea"/>
              </a:rPr>
              <a:t>-</a:t>
            </a:r>
            <a:r>
              <a:rPr kumimoji="1" lang="zh-CN" altLang="en-US" sz="2400" dirty="0" err="1">
                <a:sym typeface="+mn-ea"/>
              </a:rPr>
              <a:t>组合</a:t>
            </a:r>
            <a:r>
              <a:rPr kumimoji="1" lang="zh-CN" altLang="en-US" sz="2400" dirty="0" err="1">
                <a:sym typeface="+mn-ea"/>
              </a:rPr>
              <a:t>覆盖</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015173"/>
            <a:ext cx="794321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要求执行测试用例后，每个判定中的条件的每个取值</a:t>
            </a:r>
            <a:r>
              <a:rPr lang="zh-CN" altLang="en-US" sz="2000" dirty="0">
                <a:latin typeface="微软雅黑" panose="020B0503020204020204" pitchFamily="34" charset="-122"/>
                <a:ea typeface="微软雅黑" panose="020B0503020204020204" pitchFamily="34" charset="-122"/>
              </a:rPr>
              <a:t>的组合都</a:t>
            </a:r>
            <a:r>
              <a:rPr lang="zh-CN" altLang="en-US" sz="2000" dirty="0">
                <a:latin typeface="微软雅黑" panose="020B0503020204020204" pitchFamily="34" charset="-122"/>
                <a:ea typeface="微软雅黑" panose="020B0503020204020204" pitchFamily="34" charset="-122"/>
              </a:rPr>
              <a:t>出现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这里是对每个判定分开要求的，而不是所有判定合在一起要求</a:t>
            </a:r>
            <a:r>
              <a:rPr lang="zh-CN" altLang="en-US" sz="2000" dirty="0">
                <a:latin typeface="微软雅黑" panose="020B0503020204020204" pitchFamily="34" charset="-122"/>
                <a:ea typeface="微软雅黑" panose="020B0503020204020204" pitchFamily="34" charset="-122"/>
              </a:rPr>
              <a:t>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非常强的覆盖</a:t>
            </a:r>
            <a:r>
              <a:rPr lang="zh-CN" altLang="en-US" sz="2000" dirty="0">
                <a:latin typeface="微软雅黑" panose="020B0503020204020204" pitchFamily="34" charset="-122"/>
                <a:ea typeface="微软雅黑" panose="020B0503020204020204" pitchFamily="34" charset="-122"/>
              </a:rPr>
              <a:t>标准</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254125"/>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判定</a:t>
            </a:r>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x&gt;0&amp;&amp;y&lt;10</a:t>
            </a:r>
            <a:r>
              <a:rPr lang="zh-CN" altLang="en-US" sz="2000" dirty="0">
                <a:latin typeface="微软雅黑" panose="020B0503020204020204" pitchFamily="34" charset="-122"/>
                <a:ea typeface="微软雅黑" panose="020B0503020204020204" pitchFamily="34" charset="-122"/>
                <a:sym typeface="+mn-ea"/>
              </a:rPr>
              <a:t>，判定</a:t>
            </a:r>
            <a:r>
              <a:rPr lang="en-US" altLang="zh-CN" sz="2000" dirty="0">
                <a:latin typeface="微软雅黑" panose="020B0503020204020204" pitchFamily="34" charset="-122"/>
                <a:ea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x==2&amp;&amp;z&gt;6</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这个例子满足条件</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组合覆盖</a:t>
            </a:r>
            <a:endParaRPr lang="zh-CN" altLang="en-US" sz="2000" dirty="0">
              <a:latin typeface="微软雅黑" panose="020B0503020204020204" pitchFamily="34" charset="-122"/>
              <a:ea typeface="微软雅黑" panose="020B0503020204020204" pitchFamily="34" charset="-122"/>
            </a:endParaRPr>
          </a:p>
        </p:txBody>
      </p:sp>
      <p:graphicFrame>
        <p:nvGraphicFramePr>
          <p:cNvPr id="7" name="表格 6"/>
          <p:cNvGraphicFramePr/>
          <p:nvPr>
            <p:custDataLst>
              <p:tags r:id="rId1"/>
            </p:custDataLst>
          </p:nvPr>
        </p:nvGraphicFramePr>
        <p:xfrm>
          <a:off x="831215" y="2471420"/>
          <a:ext cx="7400925" cy="2286000"/>
        </p:xfrm>
        <a:graphic>
          <a:graphicData uri="http://schemas.openxmlformats.org/drawingml/2006/table">
            <a:tbl>
              <a:tblPr firstRow="1" bandRow="1">
                <a:tableStyleId>{5C22544A-7EE6-4342-B048-85BDC9FD1C3A}</a:tableStyleId>
              </a:tblPr>
              <a:tblGrid>
                <a:gridCol w="1196031"/>
                <a:gridCol w="1196032"/>
                <a:gridCol w="1196031"/>
                <a:gridCol w="971294"/>
                <a:gridCol w="1420769"/>
                <a:gridCol w="1420768"/>
              </a:tblGrid>
              <a:tr h="381000">
                <a:tc rowSpan="2">
                  <a:txBody>
                    <a:bodyPr/>
                    <a:p>
                      <a:pPr algn="ctr">
                        <a:buNone/>
                      </a:pPr>
                      <a:r>
                        <a:rPr lang="zh-CN" altLang="en-US"/>
                        <a:t>编号</a:t>
                      </a:r>
                      <a:endParaRPr lang="zh-CN" altLang="en-US"/>
                    </a:p>
                  </a:txBody>
                  <a:tcPr/>
                </a:tc>
                <a:tc gridSpan="3">
                  <a:txBody>
                    <a:bodyPr/>
                    <a:p>
                      <a:pPr algn="ctr">
                        <a:buNone/>
                      </a:pPr>
                      <a:r>
                        <a:rPr lang="zh-CN" altLang="en-US"/>
                        <a:t>输入</a:t>
                      </a:r>
                      <a:endParaRPr lang="zh-CN" altLang="en-US"/>
                    </a:p>
                  </a:txBody>
                  <a:tcPr/>
                </a:tc>
                <a:tc hMerge="1">
                  <a:tcPr/>
                </a:tc>
                <a:tc hMerge="1">
                  <a:tcPr/>
                </a:tc>
                <a:tc rowSpan="2">
                  <a:txBody>
                    <a:bodyPr/>
                    <a:p>
                      <a:pPr>
                        <a:buNone/>
                      </a:pPr>
                      <a:r>
                        <a:rPr lang="zh-CN" altLang="en-US"/>
                        <a:t>覆盖的条件</a:t>
                      </a:r>
                      <a:r>
                        <a:rPr lang="zh-CN" altLang="en-US"/>
                        <a:t>取值</a:t>
                      </a:r>
                      <a:endParaRPr lang="zh-CN" altLang="en-US"/>
                    </a:p>
                  </a:txBody>
                  <a:tcPr/>
                </a:tc>
                <a:tc rowSpan="2">
                  <a:txBody>
                    <a:bodyPr/>
                    <a:p>
                      <a:pPr>
                        <a:buNone/>
                      </a:pPr>
                      <a:r>
                        <a:rPr lang="zh-CN" altLang="en-US"/>
                        <a:t>覆盖的判定</a:t>
                      </a:r>
                      <a:r>
                        <a:rPr lang="zh-CN" altLang="en-US"/>
                        <a:t>值</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a:txBody>
                    <a:bodyPr/>
                    <a:p>
                      <a:pPr>
                        <a:buNone/>
                      </a:pPr>
                      <a:r>
                        <a:rPr lang="en-US" altLang="zh-CN"/>
                        <a:t>z</a:t>
                      </a:r>
                      <a:endParaRPr lang="en-US" altLang="zh-CN"/>
                    </a:p>
                  </a:txBody>
                  <a:tcPr/>
                </a:tc>
                <a:tc vMerge="1">
                  <a:tcPr/>
                </a:tc>
                <a:tc vMerge="1">
                  <a:tcPr/>
                </a:tc>
              </a:tr>
              <a:tr h="3810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en-US"/>
                        <a:t>T1</a:t>
                      </a:r>
                      <a:r>
                        <a:rPr lang="zh-CN" altLang="en-US"/>
                        <a:t>，</a:t>
                      </a:r>
                      <a:r>
                        <a:rPr lang="en-US" altLang="zh-CN"/>
                        <a:t>T2</a:t>
                      </a:r>
                      <a:r>
                        <a:rPr lang="zh-CN" altLang="en-US"/>
                        <a:t>，</a:t>
                      </a:r>
                      <a:r>
                        <a:rPr lang="en-US" altLang="zh-CN"/>
                        <a:t>T3</a:t>
                      </a:r>
                      <a:r>
                        <a:rPr lang="zh-CN" altLang="en-US"/>
                        <a:t>，</a:t>
                      </a:r>
                      <a:r>
                        <a:rPr lang="en-US" altLang="zh-CN"/>
                        <a:t>T</a:t>
                      </a:r>
                      <a:r>
                        <a:rPr lang="en-US" altLang="zh-CN"/>
                        <a:t>4</a:t>
                      </a:r>
                      <a:endParaRPr lang="en-US" altLang="zh-CN"/>
                    </a:p>
                  </a:txBody>
                  <a:tcPr/>
                </a:tc>
                <a:tc>
                  <a:txBody>
                    <a:bodyPr/>
                    <a:p>
                      <a:pPr>
                        <a:buNone/>
                      </a:pPr>
                      <a:r>
                        <a:rPr lang="en-US" altLang="zh-CN">
                          <a:latin typeface="微软雅黑" panose="020B0503020204020204" pitchFamily="34" charset="-122"/>
                          <a:ea typeface="微软雅黑" panose="020B0503020204020204" pitchFamily="34" charset="-122"/>
                        </a:rPr>
                        <a:t>T</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a:t>
                      </a:r>
                      <a:endParaRPr lang="en-US" altLang="zh-CN">
                        <a:latin typeface="微软雅黑" panose="020B0503020204020204" pitchFamily="34" charset="-122"/>
                        <a:ea typeface="微软雅黑" panose="020B0503020204020204" pitchFamily="34" charset="-122"/>
                      </a:endParaRPr>
                    </a:p>
                  </a:txBody>
                  <a:tcPr/>
                </a:tc>
              </a:tr>
              <a:tr h="381000">
                <a:tc>
                  <a:txBody>
                    <a:bodyPr/>
                    <a:p>
                      <a:pPr>
                        <a:buNone/>
                      </a:pPr>
                      <a:r>
                        <a:rPr lang="en-US" altLang="zh-CN"/>
                        <a:t>2</a:t>
                      </a:r>
                      <a:endParaRPr lang="en-US" altLang="zh-CN"/>
                    </a:p>
                  </a:txBody>
                  <a:tcPr/>
                </a:tc>
                <a:tc>
                  <a:txBody>
                    <a:bodyPr/>
                    <a:p>
                      <a:pPr>
                        <a:buNone/>
                      </a:pPr>
                      <a:r>
                        <a:rPr lang="en-US" altLang="zh-CN"/>
                        <a:t>2</a:t>
                      </a:r>
                      <a:endParaRPr lang="en-US" altLang="zh-CN"/>
                    </a:p>
                  </a:txBody>
                  <a:tcPr/>
                </a:tc>
                <a:tc>
                  <a:txBody>
                    <a:bodyPr/>
                    <a:p>
                      <a:pPr>
                        <a:buNone/>
                      </a:pPr>
                      <a:r>
                        <a:rPr lang="en-US" altLang="zh-CN"/>
                        <a:t>12</a:t>
                      </a:r>
                      <a:endParaRPr lang="en-US" altLang="zh-CN"/>
                    </a:p>
                  </a:txBody>
                  <a:tcPr/>
                </a:tc>
                <a:tc>
                  <a:txBody>
                    <a:bodyPr/>
                    <a:p>
                      <a:pPr>
                        <a:buNone/>
                      </a:pPr>
                      <a:r>
                        <a:rPr lang="en-US" altLang="zh-CN"/>
                        <a:t>5</a:t>
                      </a:r>
                      <a:endParaRPr lang="en-US" altLang="zh-CN"/>
                    </a:p>
                  </a:txBody>
                  <a:tcPr/>
                </a:tc>
                <a:tc>
                  <a:txBody>
                    <a:bodyPr/>
                    <a:p>
                      <a:pPr>
                        <a:buNone/>
                      </a:pPr>
                      <a:r>
                        <a:rPr lang="en-US"/>
                        <a:t>T1</a:t>
                      </a:r>
                      <a:r>
                        <a:rPr lang="zh-CN" altLang="en-US"/>
                        <a:t>，</a:t>
                      </a:r>
                      <a:r>
                        <a:rPr lang="en-US" altLang="zh-CN"/>
                        <a:t>F2</a:t>
                      </a:r>
                      <a:r>
                        <a:rPr lang="zh-CN" altLang="en-US"/>
                        <a:t>，</a:t>
                      </a:r>
                      <a:r>
                        <a:rPr lang="en-US" altLang="zh-CN"/>
                        <a:t>T</a:t>
                      </a:r>
                      <a:r>
                        <a:rPr lang="en-US" altLang="zh-CN"/>
                        <a:t>3</a:t>
                      </a:r>
                      <a:r>
                        <a:rPr lang="zh-CN" altLang="en-US"/>
                        <a:t>，</a:t>
                      </a:r>
                      <a:r>
                        <a:rPr lang="en-US" altLang="zh-CN"/>
                        <a:t>F</a:t>
                      </a:r>
                      <a:r>
                        <a:rPr lang="en-US" altLang="zh-CN"/>
                        <a:t>4</a:t>
                      </a:r>
                      <a:endParaRPr lang="en-US" altLang="zh-CN"/>
                    </a:p>
                  </a:txBody>
                  <a:tcPr/>
                </a:tc>
                <a:tc>
                  <a:txBody>
                    <a:bodyPr/>
                    <a:p>
                      <a:pPr>
                        <a:buNone/>
                      </a:pPr>
                      <a:r>
                        <a:rPr lang="en-US" altLang="zh-CN">
                          <a:latin typeface="微软雅黑" panose="020B0503020204020204" pitchFamily="34" charset="-122"/>
                          <a:ea typeface="微软雅黑" panose="020B0503020204020204" pitchFamily="34" charset="-122"/>
                        </a:rPr>
                        <a:t>F</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F</a:t>
                      </a:r>
                      <a:endParaRPr lang="en-US" altLang="zh-CN">
                        <a:latin typeface="微软雅黑" panose="020B0503020204020204" pitchFamily="34" charset="-122"/>
                        <a:ea typeface="微软雅黑" panose="020B0503020204020204" pitchFamily="34" charset="-122"/>
                      </a:endParaRPr>
                    </a:p>
                  </a:txBody>
                  <a:tcPr/>
                </a:tc>
              </a:tr>
              <a:tr h="381000">
                <a:tc>
                  <a:txBody>
                    <a:bodyPr/>
                    <a:p>
                      <a:pPr>
                        <a:buNone/>
                      </a:pPr>
                      <a:r>
                        <a:rPr lang="en-US" altLang="zh-CN"/>
                        <a:t>3</a:t>
                      </a:r>
                      <a:endParaRPr lang="en-US" altLang="zh-CN"/>
                    </a:p>
                  </a:txBody>
                  <a:tcPr/>
                </a:tc>
                <a:tc>
                  <a:txBody>
                    <a:bodyPr/>
                    <a:p>
                      <a:pPr>
                        <a:buNone/>
                      </a:pPr>
                      <a:r>
                        <a:rPr lang="en-US" altLang="zh-CN"/>
                        <a:t>-1</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en-US" altLang="zh-CN"/>
                        <a:t>F1</a:t>
                      </a:r>
                      <a:r>
                        <a:rPr lang="zh-CN" altLang="en-US"/>
                        <a:t>，</a:t>
                      </a:r>
                      <a:r>
                        <a:rPr lang="en-US" altLang="zh-CN"/>
                        <a:t>T2</a:t>
                      </a:r>
                      <a:r>
                        <a:rPr lang="zh-CN" altLang="en-US"/>
                        <a:t>，</a:t>
                      </a:r>
                      <a:r>
                        <a:rPr lang="en-US" altLang="zh-CN"/>
                        <a:t>F3</a:t>
                      </a:r>
                      <a:r>
                        <a:rPr lang="zh-CN" altLang="en-US"/>
                        <a:t>，</a:t>
                      </a:r>
                      <a:r>
                        <a:rPr lang="en-US" altLang="zh-CN"/>
                        <a:t>T4</a:t>
                      </a:r>
                      <a:endParaRPr lang="en-US" altLang="zh-CN"/>
                    </a:p>
                  </a:txBody>
                  <a:tcPr/>
                </a:tc>
                <a:tc>
                  <a:txBody>
                    <a:bodyPr/>
                    <a:p>
                      <a:pPr>
                        <a:buNone/>
                      </a:pPr>
                      <a:r>
                        <a:rPr lang="en-US" altLang="zh-CN">
                          <a:latin typeface="微软雅黑" panose="020B0503020204020204" pitchFamily="34" charset="-122"/>
                          <a:ea typeface="微软雅黑" panose="020B0503020204020204" pitchFamily="34" charset="-122"/>
                        </a:rPr>
                        <a:t>F</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F</a:t>
                      </a:r>
                      <a:endParaRPr lang="en-US" altLang="zh-CN">
                        <a:latin typeface="微软雅黑" panose="020B0503020204020204" pitchFamily="34" charset="-122"/>
                        <a:ea typeface="微软雅黑" panose="020B0503020204020204" pitchFamily="34" charset="-122"/>
                      </a:endParaRPr>
                    </a:p>
                  </a:txBody>
                  <a:tcPr/>
                </a:tc>
              </a:tr>
              <a:tr h="381000">
                <a:tc>
                  <a:txBody>
                    <a:bodyPr/>
                    <a:p>
                      <a:pPr>
                        <a:buNone/>
                      </a:pPr>
                      <a:r>
                        <a:rPr lang="en-US" altLang="zh-CN"/>
                        <a:t>4</a:t>
                      </a:r>
                      <a:endParaRPr lang="en-US" altLang="zh-CN"/>
                    </a:p>
                  </a:txBody>
                  <a:tcPr/>
                </a:tc>
                <a:tc>
                  <a:txBody>
                    <a:bodyPr/>
                    <a:p>
                      <a:pPr>
                        <a:buNone/>
                      </a:pPr>
                      <a:r>
                        <a:rPr lang="en-US" altLang="zh-CN"/>
                        <a:t>-1</a:t>
                      </a:r>
                      <a:endParaRPr lang="en-US" altLang="zh-CN"/>
                    </a:p>
                  </a:txBody>
                  <a:tcPr/>
                </a:tc>
                <a:tc>
                  <a:txBody>
                    <a:bodyPr/>
                    <a:p>
                      <a:pPr>
                        <a:buNone/>
                      </a:pPr>
                      <a:r>
                        <a:rPr lang="en-US" altLang="zh-CN"/>
                        <a:t>12</a:t>
                      </a:r>
                      <a:endParaRPr lang="en-US" altLang="zh-CN"/>
                    </a:p>
                  </a:txBody>
                  <a:tcPr/>
                </a:tc>
                <a:tc>
                  <a:txBody>
                    <a:bodyPr/>
                    <a:p>
                      <a:pPr>
                        <a:buNone/>
                      </a:pPr>
                      <a:r>
                        <a:rPr lang="en-US" altLang="zh-CN"/>
                        <a:t>5</a:t>
                      </a:r>
                      <a:endParaRPr lang="en-US" altLang="zh-CN"/>
                    </a:p>
                  </a:txBody>
                  <a:tcPr/>
                </a:tc>
                <a:tc>
                  <a:txBody>
                    <a:bodyPr/>
                    <a:p>
                      <a:pPr>
                        <a:buNone/>
                      </a:pPr>
                      <a:r>
                        <a:rPr lang="en-US" altLang="zh-CN"/>
                        <a:t>F1</a:t>
                      </a:r>
                      <a:r>
                        <a:rPr lang="zh-CN" altLang="en-US"/>
                        <a:t>，</a:t>
                      </a:r>
                      <a:r>
                        <a:rPr lang="en-US" altLang="zh-CN"/>
                        <a:t>F2</a:t>
                      </a:r>
                      <a:r>
                        <a:rPr lang="zh-CN" altLang="en-US"/>
                        <a:t>，</a:t>
                      </a:r>
                      <a:r>
                        <a:rPr lang="en-US" altLang="zh-CN"/>
                        <a:t>F3</a:t>
                      </a:r>
                      <a:r>
                        <a:rPr lang="zh-CN" altLang="en-US"/>
                        <a:t>，</a:t>
                      </a:r>
                      <a:r>
                        <a:rPr lang="en-US" altLang="zh-CN"/>
                        <a:t>F4</a:t>
                      </a:r>
                      <a:endParaRPr lang="en-US" altLang="zh-CN"/>
                    </a:p>
                  </a:txBody>
                  <a:tcPr/>
                </a:tc>
                <a:tc>
                  <a:txBody>
                    <a:bodyPr/>
                    <a:p>
                      <a:pPr>
                        <a:buNone/>
                      </a:pPr>
                      <a:r>
                        <a:rPr lang="en-US" altLang="zh-CN">
                          <a:latin typeface="微软雅黑" panose="020B0503020204020204" pitchFamily="34" charset="-122"/>
                          <a:ea typeface="微软雅黑" panose="020B0503020204020204" pitchFamily="34" charset="-122"/>
                        </a:rPr>
                        <a:t>F</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F</a:t>
                      </a:r>
                      <a:endParaRPr lang="en-US" altLang="zh-CN">
                        <a:latin typeface="微软雅黑" panose="020B0503020204020204" pitchFamily="34" charset="-122"/>
                        <a:ea typeface="微软雅黑" panose="020B0503020204020204" pitchFamily="34" charset="-122"/>
                      </a:endParaRPr>
                    </a:p>
                  </a:txBody>
                  <a:tcPr/>
                </a:tc>
              </a:tr>
            </a:tbl>
          </a:graphicData>
        </a:graphic>
      </p:graphicFrame>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3" name="根据分享大纲以及讲义开头列写的学习要点，依次开始深入讲解。"/>
          <p:cNvSpPr txBox="1"/>
          <p:nvPr/>
        </p:nvSpPr>
        <p:spPr>
          <a:xfrm>
            <a:off x="560070" y="1236980"/>
            <a:ext cx="8475345"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判定</a:t>
            </a:r>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x&gt;0&amp;&amp;y&lt;10</a:t>
            </a:r>
            <a:r>
              <a:rPr lang="zh-CN" altLang="en-US" sz="2000" dirty="0">
                <a:latin typeface="微软雅黑" panose="020B0503020204020204" pitchFamily="34" charset="-122"/>
                <a:ea typeface="微软雅黑" panose="020B0503020204020204" pitchFamily="34" charset="-122"/>
                <a:sym typeface="+mn-ea"/>
              </a:rPr>
              <a:t>，判定</a:t>
            </a:r>
            <a:r>
              <a:rPr lang="en-US" altLang="zh-CN" sz="2000" dirty="0">
                <a:latin typeface="微软雅黑" panose="020B0503020204020204" pitchFamily="34" charset="-122"/>
                <a:ea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x==2&amp;&amp;z&gt;6</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这两个测试用例显然满足条件</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判定覆盖但不满足条件</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组合</a:t>
            </a:r>
            <a:r>
              <a:rPr lang="zh-CN" altLang="en-US" sz="2000" dirty="0">
                <a:latin typeface="微软雅黑" panose="020B0503020204020204" pitchFamily="34" charset="-122"/>
                <a:ea typeface="微软雅黑" panose="020B0503020204020204" pitchFamily="34" charset="-122"/>
                <a:sym typeface="+mn-ea"/>
              </a:rPr>
              <a:t>覆盖</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因此，条件</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判定覆盖是</a:t>
            </a:r>
            <a:r>
              <a:rPr lang="zh-CN" altLang="en-US" sz="2000" dirty="0">
                <a:latin typeface="微软雅黑" panose="020B0503020204020204" pitchFamily="34" charset="-122"/>
                <a:ea typeface="微软雅黑" panose="020B0503020204020204" pitchFamily="34" charset="-122"/>
                <a:sym typeface="+mn-ea"/>
              </a:rPr>
              <a:t>条件</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组合覆盖的严格的</a:t>
            </a:r>
            <a:r>
              <a:rPr lang="zh-CN" altLang="en-US" sz="2000" dirty="0">
                <a:latin typeface="微软雅黑" panose="020B0503020204020204" pitchFamily="34" charset="-122"/>
                <a:ea typeface="微软雅黑" panose="020B0503020204020204" pitchFamily="34" charset="-122"/>
                <a:sym typeface="+mn-ea"/>
              </a:rPr>
              <a:t>超集</a:t>
            </a:r>
            <a:endParaRPr lang="zh-CN" altLang="en-US" sz="2000" dirty="0">
              <a:latin typeface="微软雅黑" panose="020B0503020204020204" pitchFamily="34" charset="-122"/>
              <a:ea typeface="微软雅黑" panose="020B0503020204020204" pitchFamily="34" charset="-122"/>
              <a:sym typeface="+mn-ea"/>
            </a:endParaRPr>
          </a:p>
        </p:txBody>
      </p:sp>
      <p:graphicFrame>
        <p:nvGraphicFramePr>
          <p:cNvPr id="8" name="表格 7"/>
          <p:cNvGraphicFramePr/>
          <p:nvPr>
            <p:custDataLst>
              <p:tags r:id="rId1"/>
            </p:custDataLst>
          </p:nvPr>
        </p:nvGraphicFramePr>
        <p:xfrm>
          <a:off x="560070" y="3218180"/>
          <a:ext cx="7400925" cy="2407920"/>
        </p:xfrm>
        <a:graphic>
          <a:graphicData uri="http://schemas.openxmlformats.org/drawingml/2006/table">
            <a:tbl>
              <a:tblPr firstRow="1" bandRow="1">
                <a:tableStyleId>{5C22544A-7EE6-4342-B048-85BDC9FD1C3A}</a:tableStyleId>
              </a:tblPr>
              <a:tblGrid>
                <a:gridCol w="1196031"/>
                <a:gridCol w="1196032"/>
                <a:gridCol w="1196031"/>
                <a:gridCol w="971294"/>
                <a:gridCol w="1420769"/>
                <a:gridCol w="1420768"/>
              </a:tblGrid>
              <a:tr h="381000">
                <a:tc rowSpan="2">
                  <a:txBody>
                    <a:bodyPr/>
                    <a:p>
                      <a:pPr algn="ctr">
                        <a:buNone/>
                      </a:pPr>
                      <a:r>
                        <a:rPr lang="zh-CN" altLang="en-US"/>
                        <a:t>编号</a:t>
                      </a:r>
                      <a:endParaRPr lang="zh-CN" altLang="en-US"/>
                    </a:p>
                  </a:txBody>
                  <a:tcPr/>
                </a:tc>
                <a:tc gridSpan="3">
                  <a:txBody>
                    <a:bodyPr/>
                    <a:p>
                      <a:pPr algn="ctr">
                        <a:buNone/>
                      </a:pPr>
                      <a:r>
                        <a:rPr lang="zh-CN" altLang="en-US"/>
                        <a:t>输入</a:t>
                      </a:r>
                      <a:endParaRPr lang="zh-CN" altLang="en-US"/>
                    </a:p>
                  </a:txBody>
                  <a:tcPr/>
                </a:tc>
                <a:tc hMerge="1">
                  <a:tcPr/>
                </a:tc>
                <a:tc hMerge="1">
                  <a:tcPr/>
                </a:tc>
                <a:tc rowSpan="2">
                  <a:txBody>
                    <a:bodyPr/>
                    <a:p>
                      <a:pPr>
                        <a:buNone/>
                      </a:pPr>
                      <a:r>
                        <a:rPr lang="zh-CN" altLang="en-US"/>
                        <a:t>覆盖的条件</a:t>
                      </a:r>
                      <a:r>
                        <a:rPr lang="zh-CN" altLang="en-US"/>
                        <a:t>取值</a:t>
                      </a:r>
                      <a:endParaRPr lang="zh-CN" altLang="en-US"/>
                    </a:p>
                  </a:txBody>
                  <a:tcPr/>
                </a:tc>
                <a:tc rowSpan="2">
                  <a:txBody>
                    <a:bodyPr/>
                    <a:p>
                      <a:pPr>
                        <a:buNone/>
                      </a:pPr>
                      <a:r>
                        <a:rPr lang="zh-CN" altLang="en-US"/>
                        <a:t>覆盖的判定</a:t>
                      </a:r>
                      <a:r>
                        <a:rPr lang="zh-CN" altLang="en-US"/>
                        <a:t>值</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a:txBody>
                    <a:bodyPr/>
                    <a:p>
                      <a:pPr>
                        <a:buNone/>
                      </a:pPr>
                      <a:r>
                        <a:rPr lang="en-US" altLang="zh-CN"/>
                        <a:t>z</a:t>
                      </a:r>
                      <a:endParaRPr lang="en-US" altLang="zh-CN"/>
                    </a:p>
                  </a:txBody>
                  <a:tcPr/>
                </a:tc>
                <a:tc vMerge="1">
                  <a:tcPr/>
                </a:tc>
                <a:tc vMerge="1">
                  <a:tcPr/>
                </a:tc>
              </a:tr>
              <a:tr h="3810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en-US"/>
                        <a:t>T1</a:t>
                      </a:r>
                      <a:r>
                        <a:rPr lang="zh-CN" altLang="en-US"/>
                        <a:t>，</a:t>
                      </a:r>
                      <a:r>
                        <a:rPr lang="en-US" altLang="zh-CN"/>
                        <a:t>T2</a:t>
                      </a:r>
                      <a:r>
                        <a:rPr lang="zh-CN" altLang="en-US"/>
                        <a:t>，</a:t>
                      </a:r>
                      <a:r>
                        <a:rPr lang="en-US" altLang="zh-CN"/>
                        <a:t>T3</a:t>
                      </a:r>
                      <a:r>
                        <a:rPr lang="zh-CN" altLang="en-US"/>
                        <a:t>，</a:t>
                      </a:r>
                      <a:r>
                        <a:rPr lang="en-US" altLang="zh-CN"/>
                        <a:t>T4</a:t>
                      </a:r>
                      <a:endParaRPr lang="en-US" altLang="zh-CN"/>
                    </a:p>
                  </a:txBody>
                  <a:tcPr/>
                </a:tc>
                <a:tc>
                  <a:txBody>
                    <a:bodyPr/>
                    <a:p>
                      <a:pPr>
                        <a:buNone/>
                      </a:pPr>
                      <a:r>
                        <a:rPr lang="en-US" altLang="zh-CN"/>
                        <a:t>T1</a:t>
                      </a:r>
                      <a:r>
                        <a:rPr lang="zh-CN" altLang="en-US"/>
                        <a:t>，</a:t>
                      </a:r>
                      <a:r>
                        <a:rPr lang="en-US" altLang="zh-CN"/>
                        <a:t>T2</a:t>
                      </a:r>
                      <a:endParaRPr lang="en-US" altLang="zh-CN"/>
                    </a:p>
                  </a:txBody>
                  <a:tcPr/>
                </a:tc>
              </a:tr>
              <a:tr h="381000">
                <a:tc>
                  <a:txBody>
                    <a:bodyPr/>
                    <a:p>
                      <a:pPr>
                        <a:buNone/>
                      </a:pPr>
                      <a:r>
                        <a:rPr lang="en-US" altLang="zh-CN"/>
                        <a:t>2</a:t>
                      </a:r>
                      <a:endParaRPr lang="en-US" altLang="zh-CN"/>
                    </a:p>
                  </a:txBody>
                  <a:tcPr/>
                </a:tc>
                <a:tc>
                  <a:txBody>
                    <a:bodyPr/>
                    <a:p>
                      <a:pPr>
                        <a:buNone/>
                      </a:pPr>
                      <a:r>
                        <a:rPr lang="en-US" altLang="zh-CN"/>
                        <a:t>-1</a:t>
                      </a:r>
                      <a:endParaRPr lang="en-US" altLang="zh-CN"/>
                    </a:p>
                  </a:txBody>
                  <a:tcPr/>
                </a:tc>
                <a:tc>
                  <a:txBody>
                    <a:bodyPr/>
                    <a:p>
                      <a:pPr>
                        <a:buNone/>
                      </a:pPr>
                      <a:r>
                        <a:rPr lang="en-US" altLang="zh-CN"/>
                        <a:t>12</a:t>
                      </a:r>
                      <a:endParaRPr lang="en-US" altLang="zh-CN"/>
                    </a:p>
                  </a:txBody>
                  <a:tcPr/>
                </a:tc>
                <a:tc>
                  <a:txBody>
                    <a:bodyPr/>
                    <a:p>
                      <a:pPr>
                        <a:buNone/>
                      </a:pPr>
                      <a:r>
                        <a:rPr lang="en-US" altLang="zh-CN"/>
                        <a:t>5</a:t>
                      </a:r>
                      <a:endParaRPr lang="en-US" altLang="zh-CN"/>
                    </a:p>
                  </a:txBody>
                  <a:tcPr/>
                </a:tc>
                <a:tc>
                  <a:txBody>
                    <a:bodyPr/>
                    <a:p>
                      <a:pPr>
                        <a:buNone/>
                      </a:pPr>
                      <a:r>
                        <a:rPr lang="en-US"/>
                        <a:t>F1</a:t>
                      </a:r>
                      <a:r>
                        <a:rPr lang="zh-CN" altLang="en-US"/>
                        <a:t>，</a:t>
                      </a:r>
                      <a:r>
                        <a:rPr lang="en-US" altLang="zh-CN"/>
                        <a:t>F2</a:t>
                      </a:r>
                      <a:r>
                        <a:rPr lang="zh-CN" altLang="en-US"/>
                        <a:t>，</a:t>
                      </a:r>
                      <a:r>
                        <a:rPr lang="en-US" altLang="zh-CN"/>
                        <a:t>F3</a:t>
                      </a:r>
                      <a:r>
                        <a:rPr lang="zh-CN" altLang="en-US"/>
                        <a:t>，</a:t>
                      </a:r>
                      <a:r>
                        <a:rPr lang="en-US" altLang="zh-CN"/>
                        <a:t>F4</a:t>
                      </a:r>
                      <a:endParaRPr lang="en-US" altLang="zh-CN"/>
                    </a:p>
                  </a:txBody>
                  <a:tcPr/>
                </a:tc>
                <a:tc>
                  <a:txBody>
                    <a:bodyPr/>
                    <a:p>
                      <a:pPr>
                        <a:buNone/>
                      </a:pPr>
                      <a:r>
                        <a:rPr lang="en-US" altLang="zh-CN"/>
                        <a:t>F1</a:t>
                      </a:r>
                      <a:r>
                        <a:rPr lang="zh-CN" altLang="en-US"/>
                        <a:t>，</a:t>
                      </a:r>
                      <a:r>
                        <a:rPr lang="en-US" altLang="zh-CN"/>
                        <a:t>F2</a:t>
                      </a:r>
                      <a:endParaRPr lang="en-US" altLang="zh-CN"/>
                    </a:p>
                  </a:txBody>
                  <a:tcPr/>
                </a:tc>
              </a:tr>
            </a:tbl>
          </a:graphicData>
        </a:graphic>
      </p:graphicFrame>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230505" y="1784350"/>
            <a:ext cx="8914130"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条件</a:t>
            </a:r>
            <a:r>
              <a:rPr 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组合覆盖的测试用例数目指数于判定语句包含的条件数目的</a:t>
            </a:r>
            <a:r>
              <a:rPr lang="zh-CN" altLang="en-US" sz="2000" dirty="0">
                <a:latin typeface="微软雅黑" panose="020B0503020204020204" pitchFamily="34" charset="-122"/>
                <a:ea typeface="微软雅黑" panose="020B0503020204020204" pitchFamily="34" charset="-122"/>
                <a:sym typeface="+mn-ea"/>
              </a:rPr>
              <a:t>最大值</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条件</a:t>
            </a:r>
            <a:r>
              <a:rPr lang="en-US"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组合覆盖的另一个问题在于，未必可以取到判定内的条件的所有</a:t>
            </a:r>
            <a:r>
              <a:rPr lang="zh-CN" altLang="en-US" sz="2000" dirty="0">
                <a:latin typeface="微软雅黑" panose="020B0503020204020204" pitchFamily="34" charset="-122"/>
                <a:ea typeface="微软雅黑" panose="020B0503020204020204" pitchFamily="34" charset="-122"/>
                <a:sym typeface="+mn-ea"/>
              </a:rPr>
              <a:t>组合</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一种原因是，判定内的一些条件可能有着逻辑关系，即不</a:t>
            </a:r>
            <a:r>
              <a:rPr lang="zh-CN" altLang="en-US" sz="2000" dirty="0">
                <a:latin typeface="微软雅黑" panose="020B0503020204020204" pitchFamily="34" charset="-122"/>
                <a:ea typeface="微软雅黑" panose="020B0503020204020204" pitchFamily="34" charset="-122"/>
                <a:sym typeface="+mn-ea"/>
              </a:rPr>
              <a:t>独立</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例如当判定为</a:t>
            </a:r>
            <a:r>
              <a:rPr lang="en-US" altLang="zh-CN" sz="2000" dirty="0">
                <a:latin typeface="微软雅黑" panose="020B0503020204020204" pitchFamily="34" charset="-122"/>
                <a:ea typeface="微软雅黑" panose="020B0503020204020204" pitchFamily="34" charset="-122"/>
                <a:sym typeface="+mn-ea"/>
              </a:rPr>
              <a:t>( x&gt;5 &amp;&amp; x&gt;50)</a:t>
            </a:r>
            <a:r>
              <a:rPr lang="zh-CN" altLang="en-US" sz="2000" dirty="0">
                <a:latin typeface="微软雅黑" panose="020B0503020204020204" pitchFamily="34" charset="-122"/>
                <a:ea typeface="微软雅黑" panose="020B0503020204020204" pitchFamily="34" charset="-122"/>
                <a:sym typeface="+mn-ea"/>
              </a:rPr>
              <a:t>，不可能第一个条件假而第二个条件</a:t>
            </a:r>
            <a:r>
              <a:rPr lang="zh-CN" altLang="en-US" sz="2000" dirty="0">
                <a:latin typeface="微软雅黑" panose="020B0503020204020204" pitchFamily="34" charset="-122"/>
                <a:ea typeface="微软雅黑" panose="020B0503020204020204" pitchFamily="34" charset="-122"/>
                <a:sym typeface="+mn-ea"/>
              </a:rPr>
              <a:t>真</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MC/DC</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60070" y="1003935"/>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Modified condition/decision coverage</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下面的定义来自维基</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764540" y="2303780"/>
            <a:ext cx="6235700" cy="1435100"/>
          </a:xfrm>
          <a:prstGeom prst="rect">
            <a:avLst/>
          </a:prstGeom>
        </p:spPr>
      </p:pic>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sz="2000" dirty="0">
                <a:latin typeface="微软雅黑" panose="020B0503020204020204" pitchFamily="34" charset="-122"/>
                <a:ea typeface="微软雅黑" panose="020B0503020204020204" pitchFamily="34" charset="-122"/>
              </a:rPr>
              <a:t>MC/DC首先要求实现条件</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判定覆盖</a:t>
            </a:r>
            <a:endParaRPr sz="2000" dirty="0">
              <a:latin typeface="微软雅黑" panose="020B0503020204020204" pitchFamily="34" charset="-122"/>
              <a:ea typeface="微软雅黑" panose="020B0503020204020204" pitchFamily="34" charset="-122"/>
            </a:endParaRPr>
          </a:p>
          <a:p>
            <a:pPr marL="405130" indent="-405130">
              <a:lnSpc>
                <a:spcPct val="150000"/>
              </a:lnSpc>
            </a:pPr>
            <a:r>
              <a:rPr lang="zh-CN" sz="2000" dirty="0">
                <a:latin typeface="微软雅黑" panose="020B0503020204020204" pitchFamily="34" charset="-122"/>
                <a:ea typeface="微软雅黑" panose="020B0503020204020204" pitchFamily="34" charset="-122"/>
              </a:rPr>
              <a:t>此外</a:t>
            </a:r>
            <a:r>
              <a:rPr sz="2000" dirty="0">
                <a:latin typeface="微软雅黑" panose="020B0503020204020204" pitchFamily="34" charset="-122"/>
                <a:ea typeface="微软雅黑" panose="020B0503020204020204" pitchFamily="34" charset="-122"/>
              </a:rPr>
              <a:t>对于每一个条件C，要求存在符合以下条件的两次计算：条件C所在判定内的所有其他条件的取值完全相同</a:t>
            </a:r>
            <a:r>
              <a:rPr lang="zh-CN"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条件C的取值相反</a:t>
            </a:r>
            <a:r>
              <a:rPr lang="zh-CN" sz="2000" dirty="0">
                <a:latin typeface="微软雅黑" panose="020B0503020204020204" pitchFamily="34" charset="-122"/>
                <a:ea typeface="微软雅黑" panose="020B0503020204020204" pitchFamily="34" charset="-122"/>
              </a:rPr>
              <a:t>，且</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所在的</a:t>
            </a:r>
            <a:r>
              <a:rPr sz="2000" dirty="0">
                <a:latin typeface="微软雅黑" panose="020B0503020204020204" pitchFamily="34" charset="-122"/>
                <a:ea typeface="微软雅黑" panose="020B0503020204020204" pitchFamily="34" charset="-122"/>
              </a:rPr>
              <a:t>判定的计算结果相反</a:t>
            </a:r>
            <a:endParaRPr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白盒测试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sz="2000" dirty="0">
                <a:latin typeface="微软雅黑" panose="020B0503020204020204" pitchFamily="34" charset="-122"/>
                <a:ea typeface="微软雅黑" panose="020B0503020204020204" pitchFamily="34" charset="-122"/>
              </a:rPr>
              <a:t>也称为结构性测试</a:t>
            </a:r>
            <a:endParaRPr lang="zh-CN" sz="2000" dirty="0">
              <a:latin typeface="微软雅黑" panose="020B0503020204020204" pitchFamily="34" charset="-122"/>
              <a:ea typeface="微软雅黑" panose="020B0503020204020204" pitchFamily="34" charset="-122"/>
            </a:endParaRPr>
          </a:p>
          <a:p>
            <a:pPr marL="405130" indent="-405130">
              <a:lnSpc>
                <a:spcPct val="150000"/>
              </a:lnSpc>
            </a:pPr>
            <a:r>
              <a:rPr sz="2000" dirty="0">
                <a:latin typeface="微软雅黑" panose="020B0503020204020204" pitchFamily="34" charset="-122"/>
                <a:ea typeface="微软雅黑" panose="020B0503020204020204" pitchFamily="34" charset="-122"/>
              </a:rPr>
              <a:t>基于被测程序的源代码设计测试用例</a:t>
            </a:r>
            <a:r>
              <a:rPr lang="zh-CN" sz="2000" dirty="0">
                <a:latin typeface="微软雅黑" panose="020B0503020204020204" pitchFamily="34" charset="-122"/>
                <a:ea typeface="微软雅黑" panose="020B0503020204020204" pitchFamily="34" charset="-122"/>
              </a:rPr>
              <a:t>。可以</a:t>
            </a:r>
            <a:r>
              <a:rPr sz="2000" dirty="0">
                <a:latin typeface="微软雅黑" panose="020B0503020204020204" pitchFamily="34" charset="-122"/>
                <a:ea typeface="微软雅黑" panose="020B0503020204020204" pitchFamily="34" charset="-122"/>
              </a:rPr>
              <a:t>支持严格定义和度量</a:t>
            </a:r>
            <a:endParaRPr sz="2000" dirty="0">
              <a:latin typeface="微软雅黑" panose="020B0503020204020204" pitchFamily="34" charset="-122"/>
              <a:ea typeface="微软雅黑" panose="020B0503020204020204" pitchFamily="34" charset="-122"/>
            </a:endParaRPr>
          </a:p>
          <a:p>
            <a:pPr marL="405130" indent="-405130">
              <a:lnSpc>
                <a:spcPct val="150000"/>
              </a:lnSpc>
            </a:pPr>
            <a:r>
              <a:rPr lang="zh-CN" sz="2000" dirty="0">
                <a:latin typeface="微软雅黑" panose="020B0503020204020204" pitchFamily="34" charset="-122"/>
                <a:ea typeface="微软雅黑" panose="020B0503020204020204" pitchFamily="34" charset="-122"/>
                <a:sym typeface="+mn-ea"/>
              </a:rPr>
              <a:t>白盒测试</a:t>
            </a:r>
            <a:r>
              <a:rPr sz="2000" dirty="0">
                <a:latin typeface="微软雅黑" panose="020B0503020204020204" pitchFamily="34" charset="-122"/>
                <a:ea typeface="微软雅黑" panose="020B0503020204020204" pitchFamily="34" charset="-122"/>
                <a:sym typeface="+mn-ea"/>
              </a:rPr>
              <a:t>要求对被测程序的结构特性做到一定程度的覆盖，并以</a:t>
            </a:r>
            <a:r>
              <a:rPr lang="zh-CN" sz="2000" dirty="0">
                <a:latin typeface="微软雅黑" panose="020B0503020204020204" pitchFamily="34" charset="-122"/>
                <a:ea typeface="微软雅黑" panose="020B0503020204020204" pitchFamily="34" charset="-122"/>
                <a:sym typeface="+mn-ea"/>
              </a:rPr>
              <a:t>测试用例中这些结构特性的覆盖程度度量测试</a:t>
            </a:r>
            <a:r>
              <a:rPr lang="zh-CN" sz="2000" dirty="0">
                <a:latin typeface="微软雅黑" panose="020B0503020204020204" pitchFamily="34" charset="-122"/>
                <a:ea typeface="微软雅黑" panose="020B0503020204020204" pitchFamily="34" charset="-122"/>
                <a:sym typeface="+mn-ea"/>
              </a:rPr>
              <a:t>效果。</a:t>
            </a:r>
            <a:r>
              <a:rPr sz="2000" dirty="0">
                <a:latin typeface="微软雅黑" panose="020B0503020204020204" pitchFamily="34" charset="-122"/>
                <a:ea typeface="微软雅黑" panose="020B0503020204020204" pitchFamily="34" charset="-122"/>
                <a:sym typeface="+mn-ea"/>
              </a:rPr>
              <a:t>也称为基于覆盖的测试技术</a:t>
            </a:r>
            <a:endParaRPr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步骤：读代码并进行分析，设计测试用例，执行测试用例，分析覆盖率等测试结果</a:t>
            </a:r>
            <a:endParaRPr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3" name="根据分享大纲以及讲义开头列写的学习要点，依次开始深入讲解。"/>
          <p:cNvSpPr txBox="1"/>
          <p:nvPr/>
        </p:nvSpPr>
        <p:spPr>
          <a:xfrm>
            <a:off x="134620" y="1083945"/>
            <a:ext cx="5518150" cy="3841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四个测试用例</a:t>
            </a:r>
            <a:endParaRPr lang="zh-CN" altLang="en-US" sz="18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sym typeface="+mn-ea"/>
              </a:rPr>
              <a:t>条件A：用例1和用例2中A的取值相反而B和C取值相同，且用例</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和用例</a:t>
            </a:r>
            <a:r>
              <a:rPr lang="en-US" altLang="zh-CN" dirty="0">
                <a:latin typeface="微软雅黑" panose="020B0503020204020204" pitchFamily="34" charset="-122"/>
                <a:ea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sym typeface="+mn-ea"/>
              </a:rPr>
              <a:t>结果不同</a:t>
            </a:r>
            <a:endParaRPr lang="zh-CN" altLang="en-US"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sym typeface="+mn-ea"/>
              </a:rPr>
              <a:t>条件B：用例1和用例3中B的取值相反而A和C取值相同，且用例</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和用例</a:t>
            </a:r>
            <a:r>
              <a:rPr lang="en-US" altLang="zh-CN" dirty="0">
                <a:latin typeface="微软雅黑" panose="020B0503020204020204" pitchFamily="34" charset="-122"/>
                <a:ea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sym typeface="+mn-ea"/>
              </a:rPr>
              <a:t>结果不同</a:t>
            </a:r>
            <a:endParaRPr lang="zh-CN" altLang="en-US"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sym typeface="+mn-ea"/>
              </a:rPr>
              <a:t>条件C：用例3和用例4中C的取值相反而A和B取值，且用例</a:t>
            </a:r>
            <a:r>
              <a:rPr lang="en-US" altLang="zh-CN" dirty="0">
                <a:latin typeface="微软雅黑" panose="020B0503020204020204" pitchFamily="34" charset="-122"/>
                <a:ea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sym typeface="+mn-ea"/>
              </a:rPr>
              <a:t>和用例</a:t>
            </a:r>
            <a:r>
              <a:rPr lang="en-US" altLang="zh-CN" dirty="0">
                <a:latin typeface="微软雅黑" panose="020B0503020204020204" pitchFamily="34" charset="-122"/>
                <a:ea typeface="微软雅黑" panose="020B0503020204020204" pitchFamily="34" charset="-122"/>
                <a:sym typeface="+mn-ea"/>
              </a:rPr>
              <a:t>4</a:t>
            </a:r>
            <a:r>
              <a:rPr lang="zh-CN" altLang="en-US" dirty="0">
                <a:latin typeface="微软雅黑" panose="020B0503020204020204" pitchFamily="34" charset="-122"/>
                <a:ea typeface="微软雅黑" panose="020B0503020204020204" pitchFamily="34" charset="-122"/>
                <a:sym typeface="+mn-ea"/>
              </a:rPr>
              <a:t>结果不同</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由于只有</a:t>
            </a: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个测试用例显然不满足条件</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组合</a:t>
            </a:r>
            <a:r>
              <a:rPr lang="zh-CN" altLang="en-US" sz="1800" dirty="0">
                <a:latin typeface="微软雅黑" panose="020B0503020204020204" pitchFamily="34" charset="-122"/>
                <a:ea typeface="微软雅黑" panose="020B0503020204020204" pitchFamily="34" charset="-122"/>
              </a:rPr>
              <a:t>覆盖</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如何有效的构造</a:t>
            </a:r>
            <a:r>
              <a:rPr lang="en-US" altLang="zh-CN" sz="1800" dirty="0">
                <a:latin typeface="微软雅黑" panose="020B0503020204020204" pitchFamily="34" charset="-122"/>
                <a:ea typeface="微软雅黑" panose="020B0503020204020204" pitchFamily="34" charset="-122"/>
              </a:rPr>
              <a:t>MC/DC</a:t>
            </a:r>
            <a:r>
              <a:rPr lang="zh-CN" altLang="en-US" sz="1800" dirty="0">
                <a:latin typeface="微软雅黑" panose="020B0503020204020204" pitchFamily="34" charset="-122"/>
                <a:ea typeface="微软雅黑" panose="020B0503020204020204" pitchFamily="34" charset="-122"/>
              </a:rPr>
              <a:t>的测试用例是一个</a:t>
            </a:r>
            <a:r>
              <a:rPr lang="zh-CN" altLang="en-US" sz="1800" dirty="0">
                <a:latin typeface="微软雅黑" panose="020B0503020204020204" pitchFamily="34" charset="-122"/>
                <a:ea typeface="微软雅黑" panose="020B0503020204020204" pitchFamily="34" charset="-122"/>
              </a:rPr>
              <a:t>挑战</a:t>
            </a:r>
            <a:endParaRPr lang="zh-CN" altLang="en-US"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895975" y="840740"/>
            <a:ext cx="2423795" cy="1299845"/>
          </a:xfrm>
          <a:prstGeom prst="rect">
            <a:avLst/>
          </a:prstGeom>
        </p:spPr>
      </p:pic>
      <p:graphicFrame>
        <p:nvGraphicFramePr>
          <p:cNvPr id="5" name="表格 4"/>
          <p:cNvGraphicFramePr/>
          <p:nvPr/>
        </p:nvGraphicFramePr>
        <p:xfrm>
          <a:off x="5775960" y="2571750"/>
          <a:ext cx="3138805" cy="1905000"/>
        </p:xfrm>
        <a:graphic>
          <a:graphicData uri="http://schemas.openxmlformats.org/drawingml/2006/table">
            <a:tbl>
              <a:tblPr firstRow="1" bandRow="1">
                <a:tableStyleId>{5C22544A-7EE6-4342-B048-85BDC9FD1C3A}</a:tableStyleId>
              </a:tblPr>
              <a:tblGrid>
                <a:gridCol w="631190"/>
                <a:gridCol w="589915"/>
                <a:gridCol w="568960"/>
                <a:gridCol w="537210"/>
                <a:gridCol w="811530"/>
              </a:tblGrid>
              <a:tr h="381000">
                <a:tc>
                  <a:txBody>
                    <a:bodyPr/>
                    <a:p>
                      <a:pPr>
                        <a:buNone/>
                      </a:pPr>
                      <a:endParaRPr lang="zh-CN" altLang="en-US"/>
                    </a:p>
                  </a:txBody>
                  <a:tcPr/>
                </a:tc>
                <a:tc>
                  <a:txBody>
                    <a:bodyPr/>
                    <a:p>
                      <a:pPr>
                        <a:buNone/>
                      </a:pPr>
                      <a:r>
                        <a:rPr lang="en-US" altLang="zh-CN"/>
                        <a:t>A</a:t>
                      </a:r>
                      <a:endParaRPr lang="en-US" altLang="zh-CN"/>
                    </a:p>
                  </a:txBody>
                  <a:tcPr/>
                </a:tc>
                <a:tc>
                  <a:txBody>
                    <a:bodyPr/>
                    <a:p>
                      <a:pPr>
                        <a:buNone/>
                      </a:pPr>
                      <a:r>
                        <a:rPr lang="en-US" altLang="zh-CN"/>
                        <a:t>B</a:t>
                      </a:r>
                      <a:endParaRPr lang="en-US" altLang="zh-CN"/>
                    </a:p>
                  </a:txBody>
                  <a:tcPr/>
                </a:tc>
                <a:tc>
                  <a:txBody>
                    <a:bodyPr/>
                    <a:p>
                      <a:pPr>
                        <a:buNone/>
                      </a:pPr>
                      <a:r>
                        <a:rPr lang="en-US" altLang="zh-CN"/>
                        <a:t>C</a:t>
                      </a:r>
                      <a:endParaRPr lang="en-US" altLang="zh-CN"/>
                    </a:p>
                  </a:txBody>
                  <a:tcPr/>
                </a:tc>
                <a:tc>
                  <a:txBody>
                    <a:bodyPr/>
                    <a:p>
                      <a:pPr>
                        <a:buNone/>
                      </a:pPr>
                      <a:r>
                        <a:rPr lang="zh-CN" altLang="en-US"/>
                        <a:t>结果</a:t>
                      </a:r>
                      <a:endParaRPr lang="zh-CN" altLang="en-US"/>
                    </a:p>
                  </a:txBody>
                  <a:tcPr/>
                </a:tc>
              </a:tr>
              <a:tr h="381000">
                <a:tc>
                  <a:txBody>
                    <a:bodyPr/>
                    <a:p>
                      <a:pPr>
                        <a:buNone/>
                      </a:pPr>
                      <a:r>
                        <a:rPr lang="zh-CN" altLang="en-US"/>
                        <a:t>用例</a:t>
                      </a: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r>
              <a:tr h="381000">
                <a:tc>
                  <a:txBody>
                    <a:bodyPr/>
                    <a:p>
                      <a:pPr>
                        <a:buNone/>
                      </a:pPr>
                      <a:r>
                        <a:rPr lang="zh-CN" altLang="en-US"/>
                        <a:t>用例</a:t>
                      </a:r>
                      <a:r>
                        <a:rPr lang="en-US" altLang="zh-CN"/>
                        <a:t>2</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81000">
                <a:tc>
                  <a:txBody>
                    <a:bodyPr/>
                    <a:p>
                      <a:pPr>
                        <a:buNone/>
                      </a:pPr>
                      <a:r>
                        <a:rPr lang="zh-CN" altLang="en-US"/>
                        <a:t>用例</a:t>
                      </a:r>
                      <a:r>
                        <a:rPr lang="en-US" altLang="zh-CN"/>
                        <a:t>3</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81000">
                <a:tc>
                  <a:txBody>
                    <a:bodyPr/>
                    <a:p>
                      <a:pPr>
                        <a:buNone/>
                      </a:pPr>
                      <a:r>
                        <a:rPr lang="zh-CN" altLang="en-US"/>
                        <a:t>用例</a:t>
                      </a:r>
                      <a:r>
                        <a:rPr lang="en-US" altLang="zh-CN"/>
                        <a:t>4</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r>
            </a:tbl>
          </a:graphicData>
        </a:graphic>
      </p:graphicFrame>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295400"/>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判定</a:t>
            </a:r>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x&gt;0&amp;&amp;y&lt;10</a:t>
            </a:r>
            <a:r>
              <a:rPr lang="zh-CN" altLang="en-US" sz="2000" dirty="0">
                <a:latin typeface="微软雅黑" panose="020B0503020204020204" pitchFamily="34" charset="-122"/>
                <a:ea typeface="微软雅黑" panose="020B0503020204020204" pitchFamily="34" charset="-122"/>
                <a:sym typeface="+mn-ea"/>
              </a:rPr>
              <a:t>，判定</a:t>
            </a:r>
            <a:r>
              <a:rPr lang="en-US" altLang="zh-CN" sz="2000" dirty="0">
                <a:latin typeface="微软雅黑" panose="020B0503020204020204" pitchFamily="34" charset="-122"/>
                <a:ea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x==2&amp;&amp;z&gt;6</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这两个测试</a:t>
            </a:r>
            <a:r>
              <a:rPr lang="zh-CN" altLang="en-US" sz="2000" dirty="0">
                <a:latin typeface="微软雅黑" panose="020B0503020204020204" pitchFamily="34" charset="-122"/>
                <a:ea typeface="微软雅黑" panose="020B0503020204020204" pitchFamily="34" charset="-122"/>
              </a:rPr>
              <a:t>用例满足条件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判定覆盖但不满足</a:t>
            </a:r>
            <a:r>
              <a:rPr lang="en-US" altLang="zh-CN" sz="2000" dirty="0">
                <a:latin typeface="微软雅黑" panose="020B0503020204020204" pitchFamily="34" charset="-122"/>
                <a:ea typeface="微软雅黑" panose="020B0503020204020204" pitchFamily="34" charset="-122"/>
              </a:rPr>
              <a:t>MC/DC</a:t>
            </a:r>
            <a:endParaRPr lang="zh-CN" altLang="en-US" sz="2000" dirty="0">
              <a:latin typeface="微软雅黑" panose="020B0503020204020204" pitchFamily="34" charset="-122"/>
              <a:ea typeface="微软雅黑" panose="020B0503020204020204" pitchFamily="34" charset="-122"/>
            </a:endParaRPr>
          </a:p>
        </p:txBody>
      </p:sp>
      <p:graphicFrame>
        <p:nvGraphicFramePr>
          <p:cNvPr id="6" name="表格 5"/>
          <p:cNvGraphicFramePr/>
          <p:nvPr>
            <p:custDataLst>
              <p:tags r:id="rId1"/>
            </p:custDataLst>
          </p:nvPr>
        </p:nvGraphicFramePr>
        <p:xfrm>
          <a:off x="575310" y="2774950"/>
          <a:ext cx="7400925" cy="2407920"/>
        </p:xfrm>
        <a:graphic>
          <a:graphicData uri="http://schemas.openxmlformats.org/drawingml/2006/table">
            <a:tbl>
              <a:tblPr firstRow="1" bandRow="1">
                <a:tableStyleId>{5C22544A-7EE6-4342-B048-85BDC9FD1C3A}</a:tableStyleId>
              </a:tblPr>
              <a:tblGrid>
                <a:gridCol w="1196031"/>
                <a:gridCol w="1196032"/>
                <a:gridCol w="1196031"/>
                <a:gridCol w="971294"/>
                <a:gridCol w="1420769"/>
                <a:gridCol w="1420768"/>
              </a:tblGrid>
              <a:tr h="381000">
                <a:tc rowSpan="2">
                  <a:txBody>
                    <a:bodyPr/>
                    <a:p>
                      <a:pPr algn="ctr">
                        <a:buNone/>
                      </a:pPr>
                      <a:r>
                        <a:rPr lang="zh-CN" altLang="en-US"/>
                        <a:t>编号</a:t>
                      </a:r>
                      <a:endParaRPr lang="zh-CN" altLang="en-US"/>
                    </a:p>
                  </a:txBody>
                  <a:tcPr/>
                </a:tc>
                <a:tc gridSpan="3">
                  <a:txBody>
                    <a:bodyPr/>
                    <a:p>
                      <a:pPr algn="ctr">
                        <a:buNone/>
                      </a:pPr>
                      <a:r>
                        <a:rPr lang="zh-CN" altLang="en-US"/>
                        <a:t>输入</a:t>
                      </a:r>
                      <a:endParaRPr lang="zh-CN" altLang="en-US"/>
                    </a:p>
                  </a:txBody>
                  <a:tcPr/>
                </a:tc>
                <a:tc hMerge="1">
                  <a:tcPr/>
                </a:tc>
                <a:tc hMerge="1">
                  <a:tcPr/>
                </a:tc>
                <a:tc rowSpan="2">
                  <a:txBody>
                    <a:bodyPr/>
                    <a:p>
                      <a:pPr>
                        <a:buNone/>
                      </a:pPr>
                      <a:r>
                        <a:rPr lang="zh-CN" altLang="en-US"/>
                        <a:t>覆盖的条件</a:t>
                      </a:r>
                      <a:r>
                        <a:rPr lang="zh-CN" altLang="en-US"/>
                        <a:t>取值</a:t>
                      </a:r>
                      <a:endParaRPr lang="zh-CN" altLang="en-US"/>
                    </a:p>
                  </a:txBody>
                  <a:tcPr/>
                </a:tc>
                <a:tc rowSpan="2">
                  <a:txBody>
                    <a:bodyPr/>
                    <a:p>
                      <a:pPr>
                        <a:buNone/>
                      </a:pPr>
                      <a:r>
                        <a:rPr lang="zh-CN" altLang="en-US"/>
                        <a:t>覆盖的判定</a:t>
                      </a:r>
                      <a:r>
                        <a:rPr lang="zh-CN" altLang="en-US"/>
                        <a:t>值</a:t>
                      </a:r>
                      <a:endParaRPr lang="zh-CN" altLang="en-US"/>
                    </a:p>
                  </a:txBody>
                  <a:tcPr/>
                </a:tc>
              </a:tr>
              <a:tr h="381000">
                <a:tc vMerge="1">
                  <a:tcPr/>
                </a:tc>
                <a:tc>
                  <a:txBody>
                    <a:bodyPr/>
                    <a:p>
                      <a:pPr>
                        <a:buNone/>
                      </a:pPr>
                      <a:r>
                        <a:rPr lang="en-US" altLang="zh-CN"/>
                        <a:t>x</a:t>
                      </a:r>
                      <a:endParaRPr lang="en-US" altLang="zh-CN"/>
                    </a:p>
                  </a:txBody>
                  <a:tcPr/>
                </a:tc>
                <a:tc>
                  <a:txBody>
                    <a:bodyPr/>
                    <a:p>
                      <a:pPr>
                        <a:buNone/>
                      </a:pPr>
                      <a:r>
                        <a:rPr lang="en-US" altLang="zh-CN"/>
                        <a:t>y</a:t>
                      </a:r>
                      <a:endParaRPr lang="en-US" altLang="zh-CN"/>
                    </a:p>
                  </a:txBody>
                  <a:tcPr/>
                </a:tc>
                <a:tc>
                  <a:txBody>
                    <a:bodyPr/>
                    <a:p>
                      <a:pPr>
                        <a:buNone/>
                      </a:pPr>
                      <a:r>
                        <a:rPr lang="en-US" altLang="zh-CN"/>
                        <a:t>z</a:t>
                      </a:r>
                      <a:endParaRPr lang="en-US" altLang="zh-CN"/>
                    </a:p>
                  </a:txBody>
                  <a:tcPr/>
                </a:tc>
                <a:tc vMerge="1">
                  <a:tcPr/>
                </a:tc>
                <a:tc vMerge="1">
                  <a:tcPr/>
                </a:tc>
              </a:tr>
              <a:tr h="381000">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5</a:t>
                      </a:r>
                      <a:endParaRPr lang="en-US" altLang="zh-CN"/>
                    </a:p>
                  </a:txBody>
                  <a:tcPr/>
                </a:tc>
                <a:tc>
                  <a:txBody>
                    <a:bodyPr/>
                    <a:p>
                      <a:pPr>
                        <a:buNone/>
                      </a:pPr>
                      <a:r>
                        <a:rPr lang="en-US" altLang="zh-CN"/>
                        <a:t>8</a:t>
                      </a:r>
                      <a:endParaRPr lang="en-US" altLang="zh-CN"/>
                    </a:p>
                  </a:txBody>
                  <a:tcPr/>
                </a:tc>
                <a:tc>
                  <a:txBody>
                    <a:bodyPr/>
                    <a:p>
                      <a:pPr>
                        <a:buNone/>
                      </a:pPr>
                      <a:r>
                        <a:rPr lang="en-US"/>
                        <a:t>T1</a:t>
                      </a:r>
                      <a:r>
                        <a:rPr lang="zh-CN" altLang="en-US"/>
                        <a:t>，</a:t>
                      </a:r>
                      <a:r>
                        <a:rPr lang="en-US" altLang="zh-CN"/>
                        <a:t>T2</a:t>
                      </a:r>
                      <a:r>
                        <a:rPr lang="zh-CN" altLang="en-US"/>
                        <a:t>，</a:t>
                      </a:r>
                      <a:r>
                        <a:rPr lang="en-US" altLang="zh-CN"/>
                        <a:t>T3</a:t>
                      </a:r>
                      <a:r>
                        <a:rPr lang="zh-CN" altLang="en-US"/>
                        <a:t>，</a:t>
                      </a:r>
                      <a:r>
                        <a:rPr lang="en-US" altLang="zh-CN"/>
                        <a:t>T4</a:t>
                      </a:r>
                      <a:endParaRPr lang="en-US" altLang="zh-CN"/>
                    </a:p>
                  </a:txBody>
                  <a:tcPr/>
                </a:tc>
                <a:tc>
                  <a:txBody>
                    <a:bodyPr/>
                    <a:p>
                      <a:pPr>
                        <a:buNone/>
                      </a:pPr>
                      <a:r>
                        <a:rPr lang="en-US" altLang="zh-CN"/>
                        <a:t>T1</a:t>
                      </a:r>
                      <a:r>
                        <a:rPr lang="zh-CN" altLang="en-US"/>
                        <a:t>，</a:t>
                      </a:r>
                      <a:r>
                        <a:rPr lang="en-US" altLang="zh-CN"/>
                        <a:t>T2</a:t>
                      </a:r>
                      <a:endParaRPr lang="en-US" altLang="zh-CN"/>
                    </a:p>
                  </a:txBody>
                  <a:tcPr/>
                </a:tc>
              </a:tr>
              <a:tr h="381000">
                <a:tc>
                  <a:txBody>
                    <a:bodyPr/>
                    <a:p>
                      <a:pPr>
                        <a:buNone/>
                      </a:pPr>
                      <a:r>
                        <a:rPr lang="en-US" altLang="zh-CN"/>
                        <a:t>2</a:t>
                      </a:r>
                      <a:endParaRPr lang="en-US" altLang="zh-CN"/>
                    </a:p>
                  </a:txBody>
                  <a:tcPr/>
                </a:tc>
                <a:tc>
                  <a:txBody>
                    <a:bodyPr/>
                    <a:p>
                      <a:pPr>
                        <a:buNone/>
                      </a:pPr>
                      <a:r>
                        <a:rPr lang="en-US" altLang="zh-CN"/>
                        <a:t>-1</a:t>
                      </a:r>
                      <a:endParaRPr lang="en-US" altLang="zh-CN"/>
                    </a:p>
                  </a:txBody>
                  <a:tcPr/>
                </a:tc>
                <a:tc>
                  <a:txBody>
                    <a:bodyPr/>
                    <a:p>
                      <a:pPr>
                        <a:buNone/>
                      </a:pPr>
                      <a:r>
                        <a:rPr lang="en-US" altLang="zh-CN"/>
                        <a:t>12</a:t>
                      </a:r>
                      <a:endParaRPr lang="en-US" altLang="zh-CN"/>
                    </a:p>
                  </a:txBody>
                  <a:tcPr/>
                </a:tc>
                <a:tc>
                  <a:txBody>
                    <a:bodyPr/>
                    <a:p>
                      <a:pPr>
                        <a:buNone/>
                      </a:pPr>
                      <a:r>
                        <a:rPr lang="en-US" altLang="zh-CN"/>
                        <a:t>5</a:t>
                      </a:r>
                      <a:endParaRPr lang="en-US" altLang="zh-CN"/>
                    </a:p>
                  </a:txBody>
                  <a:tcPr/>
                </a:tc>
                <a:tc>
                  <a:txBody>
                    <a:bodyPr/>
                    <a:p>
                      <a:pPr>
                        <a:buNone/>
                      </a:pPr>
                      <a:r>
                        <a:rPr lang="en-US"/>
                        <a:t>F1</a:t>
                      </a:r>
                      <a:r>
                        <a:rPr lang="zh-CN" altLang="en-US"/>
                        <a:t>，</a:t>
                      </a:r>
                      <a:r>
                        <a:rPr lang="en-US" altLang="zh-CN"/>
                        <a:t>F2</a:t>
                      </a:r>
                      <a:r>
                        <a:rPr lang="zh-CN" altLang="en-US"/>
                        <a:t>，</a:t>
                      </a:r>
                      <a:r>
                        <a:rPr lang="en-US" altLang="zh-CN"/>
                        <a:t>F3</a:t>
                      </a:r>
                      <a:r>
                        <a:rPr lang="zh-CN" altLang="en-US"/>
                        <a:t>，</a:t>
                      </a:r>
                      <a:r>
                        <a:rPr lang="en-US" altLang="zh-CN"/>
                        <a:t>F4</a:t>
                      </a:r>
                      <a:endParaRPr lang="en-US" altLang="zh-CN"/>
                    </a:p>
                  </a:txBody>
                  <a:tcPr/>
                </a:tc>
                <a:tc>
                  <a:txBody>
                    <a:bodyPr/>
                    <a:p>
                      <a:pPr>
                        <a:buNone/>
                      </a:pPr>
                      <a:r>
                        <a:rPr lang="en-US" altLang="zh-CN"/>
                        <a:t>F1</a:t>
                      </a:r>
                      <a:r>
                        <a:rPr lang="zh-CN" altLang="en-US"/>
                        <a:t>，</a:t>
                      </a:r>
                      <a:r>
                        <a:rPr lang="en-US" altLang="zh-CN"/>
                        <a:t>F2</a:t>
                      </a:r>
                      <a:endParaRPr lang="en-US" altLang="zh-CN"/>
                    </a:p>
                  </a:txBody>
                  <a:tcPr/>
                </a:tc>
              </a:tr>
            </a:tbl>
          </a:graphicData>
        </a:graphic>
      </p:graphicFrame>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覆盖标准之间的</a:t>
            </a:r>
            <a:r>
              <a:rPr kumimoji="1" lang="zh-CN" altLang="en-US" sz="2400" dirty="0" err="1">
                <a:sym typeface="+mn-ea"/>
              </a:rPr>
              <a:t>关系</a:t>
            </a:r>
            <a:endParaRPr kumimoji="1" lang="zh-CN" altLang="en-US" sz="2400" dirty="0" err="1">
              <a:sym typeface="+mn-ea"/>
            </a:endParaRPr>
          </a:p>
        </p:txBody>
      </p:sp>
      <p:sp>
        <p:nvSpPr>
          <p:cNvPr id="7" name="文本框 6"/>
          <p:cNvSpPr txBox="1"/>
          <p:nvPr/>
        </p:nvSpPr>
        <p:spPr>
          <a:xfrm>
            <a:off x="3990340" y="1988820"/>
            <a:ext cx="860425" cy="275590"/>
          </a:xfrm>
          <a:prstGeom prst="rect">
            <a:avLst/>
          </a:prstGeom>
          <a:noFill/>
        </p:spPr>
        <p:txBody>
          <a:bodyPr wrap="square" rtlCol="0">
            <a:spAutoFit/>
          </a:bodyPr>
          <a:p>
            <a:r>
              <a:rPr lang="zh-CN" altLang="en-US" sz="1200">
                <a:solidFill>
                  <a:srgbClr val="0070C0"/>
                </a:solidFill>
              </a:rPr>
              <a:t>节点覆盖</a:t>
            </a:r>
            <a:endParaRPr lang="zh-CN" altLang="en-US" sz="1200">
              <a:solidFill>
                <a:srgbClr val="0070C0"/>
              </a:solidFill>
            </a:endParaRPr>
          </a:p>
        </p:txBody>
      </p:sp>
      <p:sp>
        <p:nvSpPr>
          <p:cNvPr id="12" name="文本框 11"/>
          <p:cNvSpPr txBox="1"/>
          <p:nvPr>
            <p:custDataLst>
              <p:tags r:id="rId1"/>
            </p:custDataLst>
          </p:nvPr>
        </p:nvSpPr>
        <p:spPr>
          <a:xfrm>
            <a:off x="631190" y="3215640"/>
            <a:ext cx="860425" cy="460375"/>
          </a:xfrm>
          <a:prstGeom prst="rect">
            <a:avLst/>
          </a:prstGeom>
          <a:noFill/>
        </p:spPr>
        <p:txBody>
          <a:bodyPr wrap="square" rtlCol="0">
            <a:spAutoFit/>
          </a:bodyPr>
          <a:p>
            <a:r>
              <a:rPr lang="zh-CN" altLang="en-US" sz="1200">
                <a:solidFill>
                  <a:srgbClr val="FF0000"/>
                </a:solidFill>
              </a:rPr>
              <a:t>判定覆盖</a:t>
            </a:r>
            <a:r>
              <a:rPr lang="en-US" altLang="zh-CN" sz="1200">
                <a:solidFill>
                  <a:srgbClr val="FF0000"/>
                </a:solidFill>
              </a:rPr>
              <a:t>=</a:t>
            </a:r>
            <a:r>
              <a:rPr lang="zh-CN" altLang="en-US" sz="1200">
                <a:solidFill>
                  <a:srgbClr val="FF0000"/>
                </a:solidFill>
              </a:rPr>
              <a:t>边</a:t>
            </a:r>
            <a:r>
              <a:rPr lang="zh-CN" altLang="en-US" sz="1200">
                <a:solidFill>
                  <a:srgbClr val="FF0000"/>
                </a:solidFill>
              </a:rPr>
              <a:t>覆盖</a:t>
            </a:r>
            <a:endParaRPr lang="zh-CN" altLang="en-US" sz="1200">
              <a:solidFill>
                <a:srgbClr val="FF0000"/>
              </a:solidFill>
            </a:endParaRPr>
          </a:p>
        </p:txBody>
      </p:sp>
      <p:sp>
        <p:nvSpPr>
          <p:cNvPr id="13" name="文本框 12"/>
          <p:cNvSpPr txBox="1"/>
          <p:nvPr>
            <p:custDataLst>
              <p:tags r:id="rId2"/>
            </p:custDataLst>
          </p:nvPr>
        </p:nvSpPr>
        <p:spPr>
          <a:xfrm>
            <a:off x="7284085" y="3307715"/>
            <a:ext cx="860425" cy="275590"/>
          </a:xfrm>
          <a:prstGeom prst="rect">
            <a:avLst/>
          </a:prstGeom>
          <a:noFill/>
        </p:spPr>
        <p:txBody>
          <a:bodyPr wrap="square" rtlCol="0">
            <a:spAutoFit/>
          </a:bodyPr>
          <a:p>
            <a:r>
              <a:rPr lang="zh-CN" altLang="en-US" sz="1200">
                <a:solidFill>
                  <a:srgbClr val="7030A0"/>
                </a:solidFill>
              </a:rPr>
              <a:t>条件覆盖</a:t>
            </a:r>
            <a:endParaRPr lang="zh-CN" altLang="en-US" sz="1200">
              <a:solidFill>
                <a:srgbClr val="7030A0"/>
              </a:solidFill>
            </a:endParaRPr>
          </a:p>
        </p:txBody>
      </p:sp>
      <p:sp>
        <p:nvSpPr>
          <p:cNvPr id="14" name="椭圆 13"/>
          <p:cNvSpPr/>
          <p:nvPr/>
        </p:nvSpPr>
        <p:spPr>
          <a:xfrm>
            <a:off x="407670" y="1988185"/>
            <a:ext cx="8054340" cy="2837815"/>
          </a:xfrm>
          <a:prstGeom prst="ellipse">
            <a:avLst/>
          </a:prstGeom>
          <a:ln>
            <a:solidFill>
              <a:srgbClr val="0070C0"/>
            </a:solidFill>
          </a:ln>
        </p:spPr>
        <p:style>
          <a:lnRef idx="2">
            <a:schemeClr val="accent1"/>
          </a:lnRef>
          <a:fillRef idx="0">
            <a:srgbClr val="FFFFFF"/>
          </a:fillRef>
          <a:effectRef idx="0">
            <a:srgbClr val="FFFFFF"/>
          </a:effectRef>
          <a:fontRef idx="minor">
            <a:schemeClr val="tx1"/>
          </a:fontRef>
        </p:style>
        <p:txBody>
          <a:bodyPr rtlCol="0" anchor="ctr"/>
          <a:p>
            <a:pPr algn="ctr"/>
            <a:endParaRPr kumimoji="1" lang="zh-CN" altLang="en-US"/>
          </a:p>
        </p:txBody>
      </p:sp>
      <p:sp>
        <p:nvSpPr>
          <p:cNvPr id="16" name="椭圆 15"/>
          <p:cNvSpPr/>
          <p:nvPr>
            <p:custDataLst>
              <p:tags r:id="rId3"/>
            </p:custDataLst>
          </p:nvPr>
        </p:nvSpPr>
        <p:spPr>
          <a:xfrm>
            <a:off x="450215" y="2332355"/>
            <a:ext cx="6566535" cy="2226310"/>
          </a:xfrm>
          <a:prstGeom prst="ellips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kumimoji="1" lang="zh-CN" altLang="en-US"/>
          </a:p>
        </p:txBody>
      </p:sp>
      <p:sp>
        <p:nvSpPr>
          <p:cNvPr id="18" name="椭圆 17"/>
          <p:cNvSpPr/>
          <p:nvPr>
            <p:custDataLst>
              <p:tags r:id="rId4"/>
            </p:custDataLst>
          </p:nvPr>
        </p:nvSpPr>
        <p:spPr>
          <a:xfrm>
            <a:off x="1743710" y="2320290"/>
            <a:ext cx="6566535" cy="2226310"/>
          </a:xfrm>
          <a:prstGeom prst="ellipse">
            <a:avLst/>
          </a:prstGeom>
          <a:ln>
            <a:solidFill>
              <a:srgbClr val="7030A0"/>
            </a:solidFill>
          </a:ln>
        </p:spPr>
        <p:style>
          <a:lnRef idx="2">
            <a:schemeClr val="accent1"/>
          </a:lnRef>
          <a:fillRef idx="0">
            <a:srgbClr val="FFFFFF"/>
          </a:fillRef>
          <a:effectRef idx="0">
            <a:srgbClr val="FFFFFF"/>
          </a:effectRef>
          <a:fontRef idx="minor">
            <a:schemeClr val="tx1"/>
          </a:fontRef>
        </p:style>
        <p:txBody>
          <a:bodyPr rtlCol="0" anchor="ctr"/>
          <a:p>
            <a:pPr algn="ctr"/>
            <a:endParaRPr kumimoji="1" lang="zh-CN" altLang="en-US"/>
          </a:p>
        </p:txBody>
      </p:sp>
      <p:sp>
        <p:nvSpPr>
          <p:cNvPr id="19" name="文本框 18"/>
          <p:cNvSpPr txBox="1"/>
          <p:nvPr>
            <p:custDataLst>
              <p:tags r:id="rId5"/>
            </p:custDataLst>
          </p:nvPr>
        </p:nvSpPr>
        <p:spPr>
          <a:xfrm>
            <a:off x="3750310" y="2454275"/>
            <a:ext cx="1175385" cy="275590"/>
          </a:xfrm>
          <a:prstGeom prst="rect">
            <a:avLst/>
          </a:prstGeom>
          <a:noFill/>
        </p:spPr>
        <p:txBody>
          <a:bodyPr wrap="square" rtlCol="0">
            <a:spAutoFit/>
          </a:bodyPr>
          <a:p>
            <a:r>
              <a:rPr lang="zh-CN" altLang="en-US" sz="1200"/>
              <a:t>条件</a:t>
            </a:r>
            <a:r>
              <a:rPr lang="en-US" altLang="zh-CN" sz="1200"/>
              <a:t>/</a:t>
            </a:r>
            <a:r>
              <a:rPr lang="zh-CN" altLang="en-US" sz="1200"/>
              <a:t>判定</a:t>
            </a:r>
            <a:r>
              <a:rPr lang="zh-CN" altLang="en-US" sz="1200"/>
              <a:t>覆盖</a:t>
            </a:r>
            <a:endParaRPr lang="zh-CN" altLang="en-US" sz="1200"/>
          </a:p>
        </p:txBody>
      </p:sp>
      <p:sp>
        <p:nvSpPr>
          <p:cNvPr id="22" name="椭圆 21"/>
          <p:cNvSpPr/>
          <p:nvPr>
            <p:custDataLst>
              <p:tags r:id="rId6"/>
            </p:custDataLst>
          </p:nvPr>
        </p:nvSpPr>
        <p:spPr>
          <a:xfrm>
            <a:off x="2342515" y="2729230"/>
            <a:ext cx="4203700" cy="1568450"/>
          </a:xfrm>
          <a:prstGeom prst="ellipse">
            <a:avLst/>
          </a:prstGeom>
          <a:ln>
            <a:solidFill>
              <a:srgbClr val="00B050"/>
            </a:solidFill>
          </a:ln>
        </p:spPr>
        <p:style>
          <a:lnRef idx="2">
            <a:schemeClr val="accent1"/>
          </a:lnRef>
          <a:fillRef idx="0">
            <a:srgbClr val="FFFFFF"/>
          </a:fillRef>
          <a:effectRef idx="0">
            <a:srgbClr val="FFFFFF"/>
          </a:effectRef>
          <a:fontRef idx="minor">
            <a:schemeClr val="tx1"/>
          </a:fontRef>
        </p:style>
        <p:txBody>
          <a:bodyPr rtlCol="0" anchor="ctr"/>
          <a:p>
            <a:pPr algn="ctr"/>
            <a:endParaRPr kumimoji="1" lang="zh-CN" altLang="en-US"/>
          </a:p>
        </p:txBody>
      </p:sp>
      <p:sp>
        <p:nvSpPr>
          <p:cNvPr id="23" name="文本框 22"/>
          <p:cNvSpPr txBox="1"/>
          <p:nvPr>
            <p:custDataLst>
              <p:tags r:id="rId7"/>
            </p:custDataLst>
          </p:nvPr>
        </p:nvSpPr>
        <p:spPr>
          <a:xfrm>
            <a:off x="4085590" y="2798445"/>
            <a:ext cx="765175" cy="275590"/>
          </a:xfrm>
          <a:prstGeom prst="rect">
            <a:avLst/>
          </a:prstGeom>
          <a:noFill/>
        </p:spPr>
        <p:txBody>
          <a:bodyPr wrap="square" rtlCol="0">
            <a:spAutoFit/>
          </a:bodyPr>
          <a:p>
            <a:r>
              <a:rPr lang="en-US" altLang="zh-CN" sz="1200">
                <a:solidFill>
                  <a:srgbClr val="00B050"/>
                </a:solidFill>
              </a:rPr>
              <a:t>MCDC</a:t>
            </a:r>
            <a:endParaRPr lang="en-US" altLang="zh-CN" sz="1200">
              <a:solidFill>
                <a:srgbClr val="00B050"/>
              </a:solidFill>
            </a:endParaRPr>
          </a:p>
        </p:txBody>
      </p:sp>
      <p:sp>
        <p:nvSpPr>
          <p:cNvPr id="25" name="椭圆 24"/>
          <p:cNvSpPr/>
          <p:nvPr>
            <p:custDataLst>
              <p:tags r:id="rId8"/>
            </p:custDataLst>
          </p:nvPr>
        </p:nvSpPr>
        <p:spPr>
          <a:xfrm>
            <a:off x="2784475" y="3023235"/>
            <a:ext cx="3272155" cy="1199515"/>
          </a:xfrm>
          <a:prstGeom prst="ellipse">
            <a:avLst/>
          </a:prstGeom>
          <a:ln>
            <a:solidFill>
              <a:srgbClr val="7030A0"/>
            </a:solidFill>
          </a:ln>
        </p:spPr>
        <p:style>
          <a:lnRef idx="2">
            <a:schemeClr val="accent1"/>
          </a:lnRef>
          <a:fillRef idx="0">
            <a:srgbClr val="FFFFFF"/>
          </a:fillRef>
          <a:effectRef idx="0">
            <a:srgbClr val="FFFFFF"/>
          </a:effectRef>
          <a:fontRef idx="minor">
            <a:schemeClr val="tx1"/>
          </a:fontRef>
        </p:style>
        <p:txBody>
          <a:bodyPr rtlCol="0" anchor="ctr"/>
          <a:p>
            <a:pPr algn="ctr"/>
            <a:endParaRPr kumimoji="1" lang="zh-CN" altLang="en-US"/>
          </a:p>
        </p:txBody>
      </p:sp>
      <p:sp>
        <p:nvSpPr>
          <p:cNvPr id="26" name="文本框 25"/>
          <p:cNvSpPr txBox="1"/>
          <p:nvPr>
            <p:custDataLst>
              <p:tags r:id="rId9"/>
            </p:custDataLst>
          </p:nvPr>
        </p:nvSpPr>
        <p:spPr>
          <a:xfrm>
            <a:off x="3796030" y="3142615"/>
            <a:ext cx="1184275" cy="275590"/>
          </a:xfrm>
          <a:prstGeom prst="rect">
            <a:avLst/>
          </a:prstGeom>
          <a:noFill/>
        </p:spPr>
        <p:txBody>
          <a:bodyPr wrap="square" rtlCol="0">
            <a:spAutoFit/>
          </a:bodyPr>
          <a:p>
            <a:r>
              <a:rPr lang="zh-CN" altLang="en-US" sz="1200">
                <a:solidFill>
                  <a:srgbClr val="7030A0"/>
                </a:solidFill>
              </a:rPr>
              <a:t>条件组合覆盖</a:t>
            </a:r>
            <a:endParaRPr lang="zh-CN" altLang="en-US" sz="1200">
              <a:solidFill>
                <a:srgbClr val="7030A0"/>
              </a:solidFill>
            </a:endParaRPr>
          </a:p>
        </p:txBody>
      </p:sp>
      <p:sp>
        <p:nvSpPr>
          <p:cNvPr id="3" name="椭圆 2"/>
          <p:cNvSpPr/>
          <p:nvPr>
            <p:custDataLst>
              <p:tags r:id="rId10"/>
            </p:custDataLst>
          </p:nvPr>
        </p:nvSpPr>
        <p:spPr>
          <a:xfrm>
            <a:off x="3194050" y="3430905"/>
            <a:ext cx="2387600" cy="695325"/>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kumimoji="1" lang="zh-CN" altLang="en-US"/>
          </a:p>
        </p:txBody>
      </p:sp>
      <p:sp>
        <p:nvSpPr>
          <p:cNvPr id="4" name="文本框 3"/>
          <p:cNvSpPr txBox="1"/>
          <p:nvPr>
            <p:custDataLst>
              <p:tags r:id="rId11"/>
            </p:custDataLst>
          </p:nvPr>
        </p:nvSpPr>
        <p:spPr>
          <a:xfrm>
            <a:off x="3947160" y="3544570"/>
            <a:ext cx="911860" cy="275590"/>
          </a:xfrm>
          <a:prstGeom prst="rect">
            <a:avLst/>
          </a:prstGeom>
          <a:noFill/>
        </p:spPr>
        <p:txBody>
          <a:bodyPr wrap="square" rtlCol="0">
            <a:spAutoFit/>
          </a:bodyPr>
          <a:p>
            <a:r>
              <a:rPr lang="zh-CN" altLang="en-US" sz="1200">
                <a:solidFill>
                  <a:schemeClr val="tx1"/>
                </a:solidFill>
              </a:rPr>
              <a:t>路径覆盖</a:t>
            </a:r>
            <a:endParaRPr lang="zh-CN" altLang="en-US" sz="1200">
              <a:solidFill>
                <a:schemeClr val="tx1"/>
              </a:solidFill>
            </a:endParaRP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83590" y="2005330"/>
            <a:ext cx="7865745"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基</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本路径</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99233" y="3009037"/>
            <a:ext cx="2382906" cy="450850"/>
          </a:xfrm>
          <a:prstGeom prst="rect">
            <a:avLst/>
          </a:prstGeom>
          <a:noFill/>
        </p:spPr>
        <p:txBody>
          <a:bodyPr wrap="square">
            <a:spAutoFit/>
          </a:bodyPr>
          <a:lstStyle/>
          <a:p>
            <a:pPr algn="just">
              <a:lnSpc>
                <a:spcPct val="130000"/>
              </a:lnSpc>
            </a:pP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3" name="根据分享大纲以及讲义开头列写的学习要点，依次开始深入讲解。"/>
          <p:cNvSpPr txBox="1"/>
          <p:nvPr/>
        </p:nvSpPr>
        <p:spPr>
          <a:xfrm>
            <a:off x="575310" y="1254125"/>
            <a:ext cx="5162550"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路径覆盖在实际</a:t>
            </a:r>
            <a:r>
              <a:rPr lang="zh-CN" altLang="en-US" sz="1800" dirty="0">
                <a:latin typeface="微软雅黑" panose="020B0503020204020204" pitchFamily="34" charset="-122"/>
                <a:ea typeface="微软雅黑" panose="020B0503020204020204" pitchFamily="34" charset="-122"/>
              </a:rPr>
              <a:t>中不现实</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假定右图中的程序循环</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轮，每一轮有</a:t>
            </a:r>
            <a:r>
              <a:rPr lang="en-US" altLang="zh-CN" sz="18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个</a:t>
            </a:r>
            <a:r>
              <a:rPr lang="zh-CN" altLang="en-US" sz="1800" dirty="0">
                <a:latin typeface="微软雅黑" panose="020B0503020204020204" pitchFamily="34" charset="-122"/>
                <a:ea typeface="微软雅黑" panose="020B0503020204020204" pitchFamily="34" charset="-122"/>
              </a:rPr>
              <a:t>分支，则最终测试路径数目将是</a:t>
            </a:r>
            <a:r>
              <a:rPr lang="zh-CN" altLang="en-US" sz="1800" dirty="0">
                <a:latin typeface="微软雅黑" panose="020B0503020204020204" pitchFamily="34" charset="-122"/>
                <a:ea typeface="微软雅黑" panose="020B0503020204020204" pitchFamily="34" charset="-122"/>
              </a:rPr>
              <a:t>天文数字</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一些妥协的</a:t>
            </a:r>
            <a:r>
              <a:rPr lang="zh-CN" altLang="en-US" sz="1800" dirty="0">
                <a:latin typeface="微软雅黑" panose="020B0503020204020204" pitchFamily="34" charset="-122"/>
                <a:ea typeface="微软雅黑" panose="020B0503020204020204" pitchFamily="34" charset="-122"/>
              </a:rPr>
              <a:t>思路：</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800" dirty="0">
                <a:latin typeface="微软雅黑" panose="020B0503020204020204" pitchFamily="34" charset="-122"/>
                <a:ea typeface="微软雅黑" panose="020B0503020204020204" pitchFamily="34" charset="-122"/>
              </a:rPr>
              <a:t>1. </a:t>
            </a:r>
            <a:r>
              <a:rPr lang="zh-CN" altLang="en-US" sz="1800" dirty="0">
                <a:latin typeface="微软雅黑" panose="020B0503020204020204" pitchFamily="34" charset="-122"/>
                <a:ea typeface="微软雅黑" panose="020B0503020204020204" pitchFamily="34" charset="-122"/>
              </a:rPr>
              <a:t>只测试足够典型的路径</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1800" dirty="0">
                <a:latin typeface="微软雅黑" panose="020B0503020204020204" pitchFamily="34" charset="-122"/>
                <a:ea typeface="微软雅黑" panose="020B0503020204020204" pitchFamily="34" charset="-122"/>
              </a:rPr>
              <a:t>2. </a:t>
            </a:r>
            <a:r>
              <a:rPr lang="zh-CN" altLang="en-US" sz="1800" dirty="0">
                <a:latin typeface="微软雅黑" panose="020B0503020204020204" pitchFamily="34" charset="-122"/>
                <a:ea typeface="微软雅黑" panose="020B0503020204020204" pitchFamily="34" charset="-122"/>
              </a:rPr>
              <a:t>只测试</a:t>
            </a:r>
            <a:r>
              <a:rPr lang="en-US" altLang="zh-CN" sz="18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轮或</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轮</a:t>
            </a:r>
            <a:r>
              <a:rPr lang="zh-CN" altLang="en-US" sz="1800" dirty="0">
                <a:latin typeface="微软雅黑" panose="020B0503020204020204" pitchFamily="34" charset="-122"/>
                <a:ea typeface="微软雅黑" panose="020B0503020204020204" pitchFamily="34" charset="-122"/>
              </a:rPr>
              <a:t>循环</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这两个方法缺乏理论</a:t>
            </a:r>
            <a:r>
              <a:rPr lang="zh-CN" altLang="en-US" sz="1800" dirty="0">
                <a:latin typeface="微软雅黑" panose="020B0503020204020204" pitchFamily="34" charset="-122"/>
                <a:ea typeface="微软雅黑" panose="020B0503020204020204" pitchFamily="34" charset="-122"/>
              </a:rPr>
              <a:t>保障</a:t>
            </a:r>
            <a:endParaRPr lang="zh-CN" altLang="en-US" sz="1800" dirty="0">
              <a:latin typeface="微软雅黑" panose="020B0503020204020204" pitchFamily="34" charset="-122"/>
              <a:ea typeface="微软雅黑" panose="020B0503020204020204" pitchFamily="34" charset="-122"/>
            </a:endParaRPr>
          </a:p>
        </p:txBody>
      </p:sp>
      <p:grpSp>
        <p:nvGrpSpPr>
          <p:cNvPr id="27651" name="Group 4"/>
          <p:cNvGrpSpPr/>
          <p:nvPr/>
        </p:nvGrpSpPr>
        <p:grpSpPr bwMode="auto">
          <a:xfrm>
            <a:off x="5935287" y="1297903"/>
            <a:ext cx="2816411" cy="3082903"/>
            <a:chOff x="3456" y="2784"/>
            <a:chExt cx="1476" cy="1282"/>
          </a:xfrm>
        </p:grpSpPr>
        <p:sp>
          <p:nvSpPr>
            <p:cNvPr id="27654" name="Line 5"/>
            <p:cNvSpPr>
              <a:spLocks noChangeShapeType="1"/>
            </p:cNvSpPr>
            <p:nvPr>
              <p:custDataLst>
                <p:tags r:id="rId1"/>
              </p:custDataLst>
            </p:nvPr>
          </p:nvSpPr>
          <p:spPr bwMode="auto">
            <a:xfrm>
              <a:off x="3683" y="3617"/>
              <a:ext cx="0" cy="63"/>
            </a:xfrm>
            <a:prstGeom prst="line">
              <a:avLst/>
            </a:prstGeom>
            <a:noFill/>
            <a:ln w="25400">
              <a:solidFill>
                <a:schemeClr val="tx1"/>
              </a:solidFill>
              <a:round/>
            </a:ln>
          </p:spPr>
          <p:txBody>
            <a:bodyPr wrap="none" anchor="ctr"/>
            <a:p>
              <a:endParaRPr lang="zh-CN" altLang="en-US" sz="1350"/>
            </a:p>
          </p:txBody>
        </p:sp>
        <p:sp>
          <p:nvSpPr>
            <p:cNvPr id="27655" name="Rectangle 6"/>
            <p:cNvSpPr>
              <a:spLocks noChangeArrowheads="1"/>
            </p:cNvSpPr>
            <p:nvPr>
              <p:custDataLst>
                <p:tags r:id="rId2"/>
              </p:custDataLst>
            </p:nvPr>
          </p:nvSpPr>
          <p:spPr bwMode="auto">
            <a:xfrm>
              <a:off x="4192" y="2881"/>
              <a:ext cx="192" cy="81"/>
            </a:xfrm>
            <a:prstGeom prst="rect">
              <a:avLst/>
            </a:prstGeom>
            <a:solidFill>
              <a:schemeClr val="accent1"/>
            </a:solidFill>
            <a:ln w="25400">
              <a:solidFill>
                <a:schemeClr val="tx1"/>
              </a:solidFill>
              <a:miter lim="800000"/>
            </a:ln>
          </p:spPr>
          <p:txBody>
            <a:bodyPr wrap="none" anchor="ctr"/>
            <a:p>
              <a:endParaRPr lang="zh-CN" altLang="en-US" sz="1350"/>
            </a:p>
          </p:txBody>
        </p:sp>
        <p:grpSp>
          <p:nvGrpSpPr>
            <p:cNvPr id="27656" name="Group 7"/>
            <p:cNvGrpSpPr/>
            <p:nvPr/>
          </p:nvGrpSpPr>
          <p:grpSpPr bwMode="auto">
            <a:xfrm>
              <a:off x="4389" y="2903"/>
              <a:ext cx="538" cy="23"/>
              <a:chOff x="3016" y="808"/>
              <a:chExt cx="960" cy="41"/>
            </a:xfrm>
          </p:grpSpPr>
          <p:sp>
            <p:nvSpPr>
              <p:cNvPr id="27722" name="Freeform 8"/>
              <p:cNvSpPr/>
              <p:nvPr>
                <p:custDataLst>
                  <p:tags r:id="rId3"/>
                </p:custDataLst>
              </p:nvPr>
            </p:nvSpPr>
            <p:spPr bwMode="auto">
              <a:xfrm>
                <a:off x="3016" y="808"/>
                <a:ext cx="89" cy="41"/>
              </a:xfrm>
              <a:custGeom>
                <a:avLst/>
                <a:gdLst>
                  <a:gd name="T0" fmla="*/ 0 w 89"/>
                  <a:gd name="T1" fmla="*/ 20 h 41"/>
                  <a:gd name="T2" fmla="*/ 88 w 89"/>
                  <a:gd name="T3" fmla="*/ 0 h 41"/>
                  <a:gd name="T4" fmla="*/ 88 w 89"/>
                  <a:gd name="T5" fmla="*/ 20 h 41"/>
                  <a:gd name="T6" fmla="*/ 88 w 89"/>
                  <a:gd name="T7" fmla="*/ 40 h 41"/>
                  <a:gd name="T8" fmla="*/ 0 w 89"/>
                  <a:gd name="T9" fmla="*/ 20 h 41"/>
                  <a:gd name="T10" fmla="*/ 0 60000 65536"/>
                  <a:gd name="T11" fmla="*/ 0 60000 65536"/>
                  <a:gd name="T12" fmla="*/ 0 60000 65536"/>
                  <a:gd name="T13" fmla="*/ 0 60000 65536"/>
                  <a:gd name="T14" fmla="*/ 0 60000 65536"/>
                  <a:gd name="T15" fmla="*/ 0 w 89"/>
                  <a:gd name="T16" fmla="*/ 0 h 41"/>
                  <a:gd name="T17" fmla="*/ 89 w 89"/>
                  <a:gd name="T18" fmla="*/ 41 h 41"/>
                </a:gdLst>
                <a:ahLst/>
                <a:cxnLst>
                  <a:cxn ang="T10">
                    <a:pos x="T0" y="T1"/>
                  </a:cxn>
                  <a:cxn ang="T11">
                    <a:pos x="T2" y="T3"/>
                  </a:cxn>
                  <a:cxn ang="T12">
                    <a:pos x="T4" y="T5"/>
                  </a:cxn>
                  <a:cxn ang="T13">
                    <a:pos x="T6" y="T7"/>
                  </a:cxn>
                  <a:cxn ang="T14">
                    <a:pos x="T8" y="T9"/>
                  </a:cxn>
                </a:cxnLst>
                <a:rect l="T15" t="T16" r="T17" b="T18"/>
                <a:pathLst>
                  <a:path w="89" h="41">
                    <a:moveTo>
                      <a:pt x="0" y="20"/>
                    </a:moveTo>
                    <a:lnTo>
                      <a:pt x="88" y="0"/>
                    </a:lnTo>
                    <a:lnTo>
                      <a:pt x="88" y="20"/>
                    </a:lnTo>
                    <a:lnTo>
                      <a:pt x="88" y="40"/>
                    </a:lnTo>
                    <a:lnTo>
                      <a:pt x="0" y="20"/>
                    </a:lnTo>
                  </a:path>
                </a:pathLst>
              </a:custGeom>
              <a:solidFill>
                <a:srgbClr val="000000"/>
              </a:solidFill>
              <a:ln w="25400" cap="rnd">
                <a:solidFill>
                  <a:schemeClr val="tx1"/>
                </a:solidFill>
                <a:round/>
                <a:tailEnd type="triangle" w="med" len="med"/>
              </a:ln>
            </p:spPr>
            <p:txBody>
              <a:bodyPr/>
              <a:p>
                <a:endParaRPr lang="zh-CN" altLang="en-US" sz="1350"/>
              </a:p>
            </p:txBody>
          </p:sp>
          <p:sp>
            <p:nvSpPr>
              <p:cNvPr id="27723" name="Line 9"/>
              <p:cNvSpPr>
                <a:spLocks noChangeShapeType="1"/>
              </p:cNvSpPr>
              <p:nvPr>
                <p:custDataLst>
                  <p:tags r:id="rId4"/>
                </p:custDataLst>
              </p:nvPr>
            </p:nvSpPr>
            <p:spPr bwMode="auto">
              <a:xfrm>
                <a:off x="3120" y="836"/>
                <a:ext cx="856" cy="0"/>
              </a:xfrm>
              <a:prstGeom prst="line">
                <a:avLst/>
              </a:prstGeom>
              <a:noFill/>
              <a:ln w="25400">
                <a:solidFill>
                  <a:schemeClr val="tx1"/>
                </a:solidFill>
                <a:round/>
              </a:ln>
            </p:spPr>
            <p:txBody>
              <a:bodyPr wrap="none" anchor="ctr"/>
              <a:p>
                <a:endParaRPr lang="zh-CN" altLang="en-US" sz="1350"/>
              </a:p>
            </p:txBody>
          </p:sp>
        </p:grpSp>
        <p:sp>
          <p:nvSpPr>
            <p:cNvPr id="27657" name="Line 10"/>
            <p:cNvSpPr>
              <a:spLocks noChangeShapeType="1"/>
            </p:cNvSpPr>
            <p:nvPr>
              <p:custDataLst>
                <p:tags r:id="rId5"/>
              </p:custDataLst>
            </p:nvPr>
          </p:nvSpPr>
          <p:spPr bwMode="auto">
            <a:xfrm>
              <a:off x="4288" y="2971"/>
              <a:ext cx="0" cy="54"/>
            </a:xfrm>
            <a:prstGeom prst="line">
              <a:avLst/>
            </a:prstGeom>
            <a:noFill/>
            <a:ln w="25400">
              <a:solidFill>
                <a:schemeClr val="tx1"/>
              </a:solidFill>
              <a:round/>
            </a:ln>
          </p:spPr>
          <p:txBody>
            <a:bodyPr wrap="none" anchor="ctr"/>
            <a:p>
              <a:endParaRPr lang="zh-CN" altLang="en-US" sz="1350"/>
            </a:p>
          </p:txBody>
        </p:sp>
        <p:sp>
          <p:nvSpPr>
            <p:cNvPr id="27658" name="Freeform 11"/>
            <p:cNvSpPr/>
            <p:nvPr>
              <p:custDataLst>
                <p:tags r:id="rId6"/>
              </p:custDataLst>
            </p:nvPr>
          </p:nvSpPr>
          <p:spPr bwMode="auto">
            <a:xfrm>
              <a:off x="4227" y="3029"/>
              <a:ext cx="122"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ln>
          </p:spPr>
          <p:txBody>
            <a:bodyPr/>
            <a:p>
              <a:endParaRPr lang="zh-CN" altLang="en-US" sz="1350"/>
            </a:p>
          </p:txBody>
        </p:sp>
        <p:sp>
          <p:nvSpPr>
            <p:cNvPr id="27659" name="Freeform 12"/>
            <p:cNvSpPr/>
            <p:nvPr>
              <p:custDataLst>
                <p:tags r:id="rId7"/>
              </p:custDataLst>
            </p:nvPr>
          </p:nvSpPr>
          <p:spPr bwMode="auto">
            <a:xfrm>
              <a:off x="4227" y="3029"/>
              <a:ext cx="122"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ln>
          </p:spPr>
          <p:txBody>
            <a:bodyPr/>
            <a:p>
              <a:endParaRPr lang="zh-CN" altLang="en-US" sz="1350"/>
            </a:p>
          </p:txBody>
        </p:sp>
        <p:sp>
          <p:nvSpPr>
            <p:cNvPr id="27660" name="Line 13"/>
            <p:cNvSpPr>
              <a:spLocks noChangeShapeType="1"/>
            </p:cNvSpPr>
            <p:nvPr>
              <p:custDataLst>
                <p:tags r:id="rId8"/>
              </p:custDataLst>
            </p:nvPr>
          </p:nvSpPr>
          <p:spPr bwMode="auto">
            <a:xfrm flipH="1">
              <a:off x="3976" y="3090"/>
              <a:ext cx="238" cy="0"/>
            </a:xfrm>
            <a:prstGeom prst="line">
              <a:avLst/>
            </a:prstGeom>
            <a:noFill/>
            <a:ln w="25400">
              <a:solidFill>
                <a:schemeClr val="tx1"/>
              </a:solidFill>
              <a:round/>
            </a:ln>
          </p:spPr>
          <p:txBody>
            <a:bodyPr wrap="none" anchor="ctr"/>
            <a:p>
              <a:endParaRPr lang="zh-CN" altLang="en-US" sz="1350"/>
            </a:p>
          </p:txBody>
        </p:sp>
        <p:sp>
          <p:nvSpPr>
            <p:cNvPr id="27661" name="Freeform 14"/>
            <p:cNvSpPr/>
            <p:nvPr>
              <p:custDataLst>
                <p:tags r:id="rId9"/>
              </p:custDataLst>
            </p:nvPr>
          </p:nvSpPr>
          <p:spPr bwMode="auto">
            <a:xfrm>
              <a:off x="3914" y="3150"/>
              <a:ext cx="121"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ln>
          </p:spPr>
          <p:txBody>
            <a:bodyPr/>
            <a:p>
              <a:endParaRPr lang="zh-CN" altLang="en-US" sz="1350"/>
            </a:p>
          </p:txBody>
        </p:sp>
        <p:sp>
          <p:nvSpPr>
            <p:cNvPr id="27662" name="Freeform 15"/>
            <p:cNvSpPr/>
            <p:nvPr>
              <p:custDataLst>
                <p:tags r:id="rId10"/>
              </p:custDataLst>
            </p:nvPr>
          </p:nvSpPr>
          <p:spPr bwMode="auto">
            <a:xfrm>
              <a:off x="3914" y="3150"/>
              <a:ext cx="121" cy="59"/>
            </a:xfrm>
            <a:custGeom>
              <a:avLst/>
              <a:gdLst>
                <a:gd name="T0" fmla="*/ 0 w 217"/>
                <a:gd name="T1" fmla="*/ 3 h 105"/>
                <a:gd name="T2" fmla="*/ 3 w 217"/>
                <a:gd name="T3" fmla="*/ 0 h 105"/>
                <a:gd name="T4" fmla="*/ 7 w 217"/>
                <a:gd name="T5" fmla="*/ 3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104"/>
                  </a:moveTo>
                  <a:lnTo>
                    <a:pt x="104" y="0"/>
                  </a:lnTo>
                  <a:lnTo>
                    <a:pt x="216" y="104"/>
                  </a:lnTo>
                </a:path>
              </a:pathLst>
            </a:custGeom>
            <a:noFill/>
            <a:ln w="25400" cap="rnd">
              <a:solidFill>
                <a:schemeClr val="tx1"/>
              </a:solidFill>
              <a:round/>
            </a:ln>
          </p:spPr>
          <p:txBody>
            <a:bodyPr/>
            <a:p>
              <a:endParaRPr lang="zh-CN" altLang="en-US" sz="1350"/>
            </a:p>
          </p:txBody>
        </p:sp>
        <p:sp>
          <p:nvSpPr>
            <p:cNvPr id="27663" name="Line 16"/>
            <p:cNvSpPr>
              <a:spLocks noChangeShapeType="1"/>
            </p:cNvSpPr>
            <p:nvPr>
              <p:custDataLst>
                <p:tags r:id="rId11"/>
              </p:custDataLst>
            </p:nvPr>
          </p:nvSpPr>
          <p:spPr bwMode="auto">
            <a:xfrm flipH="1">
              <a:off x="3703" y="3211"/>
              <a:ext cx="211" cy="0"/>
            </a:xfrm>
            <a:prstGeom prst="line">
              <a:avLst/>
            </a:prstGeom>
            <a:noFill/>
            <a:ln w="25400">
              <a:solidFill>
                <a:schemeClr val="tx1"/>
              </a:solidFill>
              <a:round/>
            </a:ln>
          </p:spPr>
          <p:txBody>
            <a:bodyPr wrap="none" anchor="ctr"/>
            <a:p>
              <a:endParaRPr lang="zh-CN" altLang="en-US" sz="1350"/>
            </a:p>
          </p:txBody>
        </p:sp>
        <p:sp>
          <p:nvSpPr>
            <p:cNvPr id="27664" name="Line 17"/>
            <p:cNvSpPr>
              <a:spLocks noChangeShapeType="1"/>
            </p:cNvSpPr>
            <p:nvPr>
              <p:custDataLst>
                <p:tags r:id="rId12"/>
              </p:custDataLst>
            </p:nvPr>
          </p:nvSpPr>
          <p:spPr bwMode="auto">
            <a:xfrm>
              <a:off x="4353" y="3090"/>
              <a:ext cx="354" cy="0"/>
            </a:xfrm>
            <a:prstGeom prst="line">
              <a:avLst/>
            </a:prstGeom>
            <a:noFill/>
            <a:ln w="25400">
              <a:solidFill>
                <a:schemeClr val="tx1"/>
              </a:solidFill>
              <a:round/>
            </a:ln>
          </p:spPr>
          <p:txBody>
            <a:bodyPr wrap="none" anchor="ctr"/>
            <a:p>
              <a:endParaRPr lang="zh-CN" altLang="en-US" sz="1350"/>
            </a:p>
          </p:txBody>
        </p:sp>
        <p:sp>
          <p:nvSpPr>
            <p:cNvPr id="27665" name="Line 18"/>
            <p:cNvSpPr>
              <a:spLocks noChangeShapeType="1"/>
            </p:cNvSpPr>
            <p:nvPr>
              <p:custDataLst>
                <p:tags r:id="rId13"/>
              </p:custDataLst>
            </p:nvPr>
          </p:nvSpPr>
          <p:spPr bwMode="auto">
            <a:xfrm flipV="1">
              <a:off x="3974" y="3087"/>
              <a:ext cx="0" cy="63"/>
            </a:xfrm>
            <a:prstGeom prst="line">
              <a:avLst/>
            </a:prstGeom>
            <a:noFill/>
            <a:ln w="25400">
              <a:solidFill>
                <a:schemeClr val="tx1"/>
              </a:solidFill>
              <a:round/>
            </a:ln>
          </p:spPr>
          <p:txBody>
            <a:bodyPr wrap="none" anchor="ctr"/>
            <a:p>
              <a:endParaRPr lang="zh-CN" altLang="en-US" sz="1350"/>
            </a:p>
          </p:txBody>
        </p:sp>
        <p:sp>
          <p:nvSpPr>
            <p:cNvPr id="27666" name="Rectangle 19"/>
            <p:cNvSpPr>
              <a:spLocks noChangeArrowheads="1"/>
            </p:cNvSpPr>
            <p:nvPr>
              <p:custDataLst>
                <p:tags r:id="rId14"/>
              </p:custDataLst>
            </p:nvPr>
          </p:nvSpPr>
          <p:spPr bwMode="auto">
            <a:xfrm>
              <a:off x="4613" y="3186"/>
              <a:ext cx="193" cy="81"/>
            </a:xfrm>
            <a:prstGeom prst="rect">
              <a:avLst/>
            </a:prstGeom>
            <a:solidFill>
              <a:schemeClr val="accent1"/>
            </a:solidFill>
            <a:ln w="25400">
              <a:solidFill>
                <a:schemeClr val="tx1"/>
              </a:solidFill>
              <a:miter lim="800000"/>
            </a:ln>
          </p:spPr>
          <p:txBody>
            <a:bodyPr wrap="none" anchor="ctr"/>
            <a:p>
              <a:endParaRPr lang="zh-CN" altLang="en-US" sz="1350"/>
            </a:p>
          </p:txBody>
        </p:sp>
        <p:sp>
          <p:nvSpPr>
            <p:cNvPr id="27667" name="Line 20"/>
            <p:cNvSpPr>
              <a:spLocks noChangeShapeType="1"/>
            </p:cNvSpPr>
            <p:nvPr>
              <p:custDataLst>
                <p:tags r:id="rId15"/>
              </p:custDataLst>
            </p:nvPr>
          </p:nvSpPr>
          <p:spPr bwMode="auto">
            <a:xfrm flipV="1">
              <a:off x="4714" y="3087"/>
              <a:ext cx="0" cy="95"/>
            </a:xfrm>
            <a:prstGeom prst="line">
              <a:avLst/>
            </a:prstGeom>
            <a:noFill/>
            <a:ln w="25400">
              <a:solidFill>
                <a:schemeClr val="tx1"/>
              </a:solidFill>
              <a:round/>
            </a:ln>
          </p:spPr>
          <p:txBody>
            <a:bodyPr wrap="none" anchor="ctr"/>
            <a:p>
              <a:endParaRPr lang="zh-CN" altLang="en-US" sz="1350"/>
            </a:p>
          </p:txBody>
        </p:sp>
        <p:sp>
          <p:nvSpPr>
            <p:cNvPr id="27668" name="Line 21"/>
            <p:cNvSpPr>
              <a:spLocks noChangeShapeType="1"/>
            </p:cNvSpPr>
            <p:nvPr>
              <p:custDataLst>
                <p:tags r:id="rId16"/>
              </p:custDataLst>
            </p:nvPr>
          </p:nvSpPr>
          <p:spPr bwMode="auto">
            <a:xfrm>
              <a:off x="3705" y="3213"/>
              <a:ext cx="0" cy="63"/>
            </a:xfrm>
            <a:prstGeom prst="line">
              <a:avLst/>
            </a:prstGeom>
            <a:noFill/>
            <a:ln w="25400">
              <a:solidFill>
                <a:schemeClr val="tx1"/>
              </a:solidFill>
              <a:round/>
            </a:ln>
          </p:spPr>
          <p:txBody>
            <a:bodyPr wrap="none" anchor="ctr"/>
            <a:p>
              <a:endParaRPr lang="zh-CN" altLang="en-US" sz="1350"/>
            </a:p>
          </p:txBody>
        </p:sp>
        <p:sp>
          <p:nvSpPr>
            <p:cNvPr id="27669" name="Freeform 22"/>
            <p:cNvSpPr/>
            <p:nvPr>
              <p:custDataLst>
                <p:tags r:id="rId17"/>
              </p:custDataLst>
            </p:nvPr>
          </p:nvSpPr>
          <p:spPr bwMode="auto">
            <a:xfrm>
              <a:off x="3640" y="3280"/>
              <a:ext cx="122" cy="64"/>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12" y="0"/>
                  </a:lnTo>
                  <a:lnTo>
                    <a:pt x="216" y="112"/>
                  </a:lnTo>
                </a:path>
              </a:pathLst>
            </a:custGeom>
            <a:noFill/>
            <a:ln w="25400" cap="rnd">
              <a:solidFill>
                <a:schemeClr val="tx1"/>
              </a:solidFill>
              <a:round/>
            </a:ln>
          </p:spPr>
          <p:txBody>
            <a:bodyPr/>
            <a:p>
              <a:endParaRPr lang="zh-CN" altLang="en-US" sz="1350"/>
            </a:p>
          </p:txBody>
        </p:sp>
        <p:sp>
          <p:nvSpPr>
            <p:cNvPr id="27670" name="Freeform 23"/>
            <p:cNvSpPr/>
            <p:nvPr>
              <p:custDataLst>
                <p:tags r:id="rId18"/>
              </p:custDataLst>
            </p:nvPr>
          </p:nvSpPr>
          <p:spPr bwMode="auto">
            <a:xfrm>
              <a:off x="3640" y="3280"/>
              <a:ext cx="184" cy="64"/>
            </a:xfrm>
            <a:custGeom>
              <a:avLst/>
              <a:gdLst>
                <a:gd name="T0" fmla="*/ 0 w 329"/>
                <a:gd name="T1" fmla="*/ 3 h 113"/>
                <a:gd name="T2" fmla="*/ 3 w 329"/>
                <a:gd name="T3" fmla="*/ 0 h 113"/>
                <a:gd name="T4" fmla="*/ 7 w 329"/>
                <a:gd name="T5" fmla="*/ 3 h 113"/>
                <a:gd name="T6" fmla="*/ 10 w 329"/>
                <a:gd name="T7" fmla="*/ 3 h 113"/>
                <a:gd name="T8" fmla="*/ 0 60000 65536"/>
                <a:gd name="T9" fmla="*/ 0 60000 65536"/>
                <a:gd name="T10" fmla="*/ 0 60000 65536"/>
                <a:gd name="T11" fmla="*/ 0 60000 65536"/>
                <a:gd name="T12" fmla="*/ 0 w 329"/>
                <a:gd name="T13" fmla="*/ 0 h 113"/>
                <a:gd name="T14" fmla="*/ 329 w 329"/>
                <a:gd name="T15" fmla="*/ 113 h 113"/>
              </a:gdLst>
              <a:ahLst/>
              <a:cxnLst>
                <a:cxn ang="T8">
                  <a:pos x="T0" y="T1"/>
                </a:cxn>
                <a:cxn ang="T9">
                  <a:pos x="T2" y="T3"/>
                </a:cxn>
                <a:cxn ang="T10">
                  <a:pos x="T4" y="T5"/>
                </a:cxn>
                <a:cxn ang="T11">
                  <a:pos x="T6" y="T7"/>
                </a:cxn>
              </a:cxnLst>
              <a:rect l="T12" t="T13" r="T14" b="T15"/>
              <a:pathLst>
                <a:path w="329" h="113">
                  <a:moveTo>
                    <a:pt x="0" y="112"/>
                  </a:moveTo>
                  <a:lnTo>
                    <a:pt x="112" y="0"/>
                  </a:lnTo>
                  <a:lnTo>
                    <a:pt x="216" y="112"/>
                  </a:lnTo>
                  <a:lnTo>
                    <a:pt x="328" y="112"/>
                  </a:lnTo>
                </a:path>
              </a:pathLst>
            </a:custGeom>
            <a:noFill/>
            <a:ln w="25400" cap="rnd">
              <a:solidFill>
                <a:schemeClr val="tx1"/>
              </a:solidFill>
              <a:round/>
            </a:ln>
          </p:spPr>
          <p:txBody>
            <a:bodyPr/>
            <a:p>
              <a:endParaRPr lang="zh-CN" altLang="en-US" sz="1350"/>
            </a:p>
          </p:txBody>
        </p:sp>
        <p:sp>
          <p:nvSpPr>
            <p:cNvPr id="27671" name="Freeform 24"/>
            <p:cNvSpPr/>
            <p:nvPr>
              <p:custDataLst>
                <p:tags r:id="rId19"/>
              </p:custDataLst>
            </p:nvPr>
          </p:nvSpPr>
          <p:spPr bwMode="auto">
            <a:xfrm>
              <a:off x="3550" y="3343"/>
              <a:ext cx="81" cy="99"/>
            </a:xfrm>
            <a:custGeom>
              <a:avLst/>
              <a:gdLst>
                <a:gd name="T0" fmla="*/ 4 w 145"/>
                <a:gd name="T1" fmla="*/ 0 h 177"/>
                <a:gd name="T2" fmla="*/ 0 w 145"/>
                <a:gd name="T3" fmla="*/ 0 h 177"/>
                <a:gd name="T4" fmla="*/ 0 w 145"/>
                <a:gd name="T5" fmla="*/ 6 h 177"/>
                <a:gd name="T6" fmla="*/ 0 60000 65536"/>
                <a:gd name="T7" fmla="*/ 0 60000 65536"/>
                <a:gd name="T8" fmla="*/ 0 60000 65536"/>
                <a:gd name="T9" fmla="*/ 0 w 145"/>
                <a:gd name="T10" fmla="*/ 0 h 177"/>
                <a:gd name="T11" fmla="*/ 145 w 145"/>
                <a:gd name="T12" fmla="*/ 177 h 177"/>
              </a:gdLst>
              <a:ahLst/>
              <a:cxnLst>
                <a:cxn ang="T6">
                  <a:pos x="T0" y="T1"/>
                </a:cxn>
                <a:cxn ang="T7">
                  <a:pos x="T2" y="T3"/>
                </a:cxn>
                <a:cxn ang="T8">
                  <a:pos x="T4" y="T5"/>
                </a:cxn>
              </a:cxnLst>
              <a:rect l="T9" t="T10" r="T11" b="T12"/>
              <a:pathLst>
                <a:path w="145" h="177">
                  <a:moveTo>
                    <a:pt x="144" y="0"/>
                  </a:moveTo>
                  <a:lnTo>
                    <a:pt x="0" y="0"/>
                  </a:lnTo>
                  <a:lnTo>
                    <a:pt x="0" y="176"/>
                  </a:lnTo>
                </a:path>
              </a:pathLst>
            </a:custGeom>
            <a:noFill/>
            <a:ln w="25400" cap="rnd">
              <a:solidFill>
                <a:schemeClr val="tx1"/>
              </a:solidFill>
              <a:round/>
            </a:ln>
          </p:spPr>
          <p:txBody>
            <a:bodyPr/>
            <a:p>
              <a:endParaRPr lang="zh-CN" altLang="en-US" sz="1350"/>
            </a:p>
          </p:txBody>
        </p:sp>
        <p:sp>
          <p:nvSpPr>
            <p:cNvPr id="27672" name="Line 25"/>
            <p:cNvSpPr>
              <a:spLocks noChangeShapeType="1"/>
            </p:cNvSpPr>
            <p:nvPr>
              <p:custDataLst>
                <p:tags r:id="rId20"/>
              </p:custDataLst>
            </p:nvPr>
          </p:nvSpPr>
          <p:spPr bwMode="auto">
            <a:xfrm>
              <a:off x="3826" y="3348"/>
              <a:ext cx="0" cy="89"/>
            </a:xfrm>
            <a:prstGeom prst="line">
              <a:avLst/>
            </a:prstGeom>
            <a:noFill/>
            <a:ln w="25400">
              <a:solidFill>
                <a:schemeClr val="tx1"/>
              </a:solidFill>
              <a:round/>
            </a:ln>
          </p:spPr>
          <p:txBody>
            <a:bodyPr wrap="none" anchor="ctr"/>
            <a:p>
              <a:endParaRPr lang="zh-CN" altLang="en-US" sz="1350"/>
            </a:p>
          </p:txBody>
        </p:sp>
        <p:sp>
          <p:nvSpPr>
            <p:cNvPr id="27673" name="Rectangle 26"/>
            <p:cNvSpPr>
              <a:spLocks noChangeArrowheads="1"/>
            </p:cNvSpPr>
            <p:nvPr>
              <p:custDataLst>
                <p:tags r:id="rId21"/>
              </p:custDataLst>
            </p:nvPr>
          </p:nvSpPr>
          <p:spPr bwMode="auto">
            <a:xfrm>
              <a:off x="3725" y="3455"/>
              <a:ext cx="193" cy="86"/>
            </a:xfrm>
            <a:prstGeom prst="rect">
              <a:avLst/>
            </a:prstGeom>
            <a:solidFill>
              <a:schemeClr val="accent1"/>
            </a:solidFill>
            <a:ln w="25400">
              <a:solidFill>
                <a:schemeClr val="tx1"/>
              </a:solidFill>
              <a:miter lim="800000"/>
            </a:ln>
          </p:spPr>
          <p:txBody>
            <a:bodyPr wrap="none" anchor="ctr"/>
            <a:p>
              <a:endParaRPr lang="zh-CN" altLang="en-US" sz="1350"/>
            </a:p>
          </p:txBody>
        </p:sp>
        <p:sp>
          <p:nvSpPr>
            <p:cNvPr id="27674" name="Rectangle 27"/>
            <p:cNvSpPr>
              <a:spLocks noChangeArrowheads="1"/>
            </p:cNvSpPr>
            <p:nvPr>
              <p:custDataLst>
                <p:tags r:id="rId22"/>
              </p:custDataLst>
            </p:nvPr>
          </p:nvSpPr>
          <p:spPr bwMode="auto">
            <a:xfrm>
              <a:off x="3456" y="3455"/>
              <a:ext cx="188" cy="86"/>
            </a:xfrm>
            <a:prstGeom prst="rect">
              <a:avLst/>
            </a:prstGeom>
            <a:solidFill>
              <a:schemeClr val="accent1"/>
            </a:solidFill>
            <a:ln w="25400">
              <a:solidFill>
                <a:schemeClr val="tx1"/>
              </a:solidFill>
              <a:miter lim="800000"/>
            </a:ln>
          </p:spPr>
          <p:txBody>
            <a:bodyPr wrap="none" anchor="ctr"/>
            <a:p>
              <a:endParaRPr lang="zh-CN" altLang="en-US" sz="1350"/>
            </a:p>
          </p:txBody>
        </p:sp>
        <p:sp>
          <p:nvSpPr>
            <p:cNvPr id="27675" name="Line 28"/>
            <p:cNvSpPr>
              <a:spLocks noChangeShapeType="1"/>
            </p:cNvSpPr>
            <p:nvPr>
              <p:custDataLst>
                <p:tags r:id="rId23"/>
              </p:custDataLst>
            </p:nvPr>
          </p:nvSpPr>
          <p:spPr bwMode="auto">
            <a:xfrm>
              <a:off x="3552" y="3549"/>
              <a:ext cx="0" cy="59"/>
            </a:xfrm>
            <a:prstGeom prst="line">
              <a:avLst/>
            </a:prstGeom>
            <a:noFill/>
            <a:ln w="25400">
              <a:solidFill>
                <a:schemeClr val="tx1"/>
              </a:solidFill>
              <a:round/>
            </a:ln>
          </p:spPr>
          <p:txBody>
            <a:bodyPr wrap="none" anchor="ctr"/>
            <a:p>
              <a:endParaRPr lang="zh-CN" altLang="en-US" sz="1350"/>
            </a:p>
          </p:txBody>
        </p:sp>
        <p:sp>
          <p:nvSpPr>
            <p:cNvPr id="27676" name="Line 29"/>
            <p:cNvSpPr>
              <a:spLocks noChangeShapeType="1"/>
            </p:cNvSpPr>
            <p:nvPr>
              <p:custDataLst>
                <p:tags r:id="rId24"/>
              </p:custDataLst>
            </p:nvPr>
          </p:nvSpPr>
          <p:spPr bwMode="auto">
            <a:xfrm>
              <a:off x="3826" y="3549"/>
              <a:ext cx="0" cy="59"/>
            </a:xfrm>
            <a:prstGeom prst="line">
              <a:avLst/>
            </a:prstGeom>
            <a:noFill/>
            <a:ln w="25400">
              <a:solidFill>
                <a:schemeClr val="tx1"/>
              </a:solidFill>
              <a:round/>
            </a:ln>
          </p:spPr>
          <p:txBody>
            <a:bodyPr wrap="none" anchor="ctr"/>
            <a:p>
              <a:endParaRPr lang="zh-CN" altLang="en-US" sz="1350"/>
            </a:p>
          </p:txBody>
        </p:sp>
        <p:sp>
          <p:nvSpPr>
            <p:cNvPr id="27677" name="Line 30"/>
            <p:cNvSpPr>
              <a:spLocks noChangeShapeType="1"/>
            </p:cNvSpPr>
            <p:nvPr>
              <p:custDataLst>
                <p:tags r:id="rId25"/>
              </p:custDataLst>
            </p:nvPr>
          </p:nvSpPr>
          <p:spPr bwMode="auto">
            <a:xfrm>
              <a:off x="3555" y="3615"/>
              <a:ext cx="264" cy="0"/>
            </a:xfrm>
            <a:prstGeom prst="line">
              <a:avLst/>
            </a:prstGeom>
            <a:noFill/>
            <a:ln w="25400">
              <a:solidFill>
                <a:schemeClr val="tx1"/>
              </a:solidFill>
              <a:round/>
            </a:ln>
          </p:spPr>
          <p:txBody>
            <a:bodyPr wrap="none" anchor="ctr"/>
            <a:p>
              <a:endParaRPr lang="zh-CN" altLang="en-US" sz="1350"/>
            </a:p>
          </p:txBody>
        </p:sp>
        <p:sp>
          <p:nvSpPr>
            <p:cNvPr id="27678" name="Line 31"/>
            <p:cNvSpPr>
              <a:spLocks noChangeShapeType="1"/>
            </p:cNvSpPr>
            <p:nvPr>
              <p:custDataLst>
                <p:tags r:id="rId26"/>
              </p:custDataLst>
            </p:nvPr>
          </p:nvSpPr>
          <p:spPr bwMode="auto">
            <a:xfrm>
              <a:off x="4039" y="3211"/>
              <a:ext cx="202" cy="0"/>
            </a:xfrm>
            <a:prstGeom prst="line">
              <a:avLst/>
            </a:prstGeom>
            <a:noFill/>
            <a:ln w="25400">
              <a:solidFill>
                <a:schemeClr val="tx1"/>
              </a:solidFill>
              <a:round/>
            </a:ln>
          </p:spPr>
          <p:txBody>
            <a:bodyPr wrap="none" anchor="ctr"/>
            <a:p>
              <a:endParaRPr lang="zh-CN" altLang="en-US" sz="1350"/>
            </a:p>
          </p:txBody>
        </p:sp>
        <p:sp>
          <p:nvSpPr>
            <p:cNvPr id="27679" name="Freeform 32"/>
            <p:cNvSpPr/>
            <p:nvPr>
              <p:custDataLst>
                <p:tags r:id="rId27"/>
              </p:custDataLst>
            </p:nvPr>
          </p:nvSpPr>
          <p:spPr bwMode="auto">
            <a:xfrm>
              <a:off x="4187" y="3280"/>
              <a:ext cx="122" cy="64"/>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ln>
          </p:spPr>
          <p:txBody>
            <a:bodyPr/>
            <a:p>
              <a:endParaRPr lang="zh-CN" altLang="en-US" sz="1350"/>
            </a:p>
          </p:txBody>
        </p:sp>
        <p:sp>
          <p:nvSpPr>
            <p:cNvPr id="27680" name="Freeform 33"/>
            <p:cNvSpPr/>
            <p:nvPr>
              <p:custDataLst>
                <p:tags r:id="rId28"/>
              </p:custDataLst>
            </p:nvPr>
          </p:nvSpPr>
          <p:spPr bwMode="auto">
            <a:xfrm>
              <a:off x="4187" y="3280"/>
              <a:ext cx="122" cy="64"/>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ln>
          </p:spPr>
          <p:txBody>
            <a:bodyPr/>
            <a:p>
              <a:endParaRPr lang="zh-CN" altLang="en-US" sz="1350"/>
            </a:p>
          </p:txBody>
        </p:sp>
        <p:sp>
          <p:nvSpPr>
            <p:cNvPr id="27681" name="Freeform 34"/>
            <p:cNvSpPr/>
            <p:nvPr>
              <p:custDataLst>
                <p:tags r:id="rId29"/>
              </p:custDataLst>
            </p:nvPr>
          </p:nvSpPr>
          <p:spPr bwMode="auto">
            <a:xfrm>
              <a:off x="4093" y="3343"/>
              <a:ext cx="81" cy="99"/>
            </a:xfrm>
            <a:custGeom>
              <a:avLst/>
              <a:gdLst>
                <a:gd name="T0" fmla="*/ 4 w 145"/>
                <a:gd name="T1" fmla="*/ 0 h 177"/>
                <a:gd name="T2" fmla="*/ 0 w 145"/>
                <a:gd name="T3" fmla="*/ 0 h 177"/>
                <a:gd name="T4" fmla="*/ 0 w 145"/>
                <a:gd name="T5" fmla="*/ 6 h 177"/>
                <a:gd name="T6" fmla="*/ 0 60000 65536"/>
                <a:gd name="T7" fmla="*/ 0 60000 65536"/>
                <a:gd name="T8" fmla="*/ 0 60000 65536"/>
                <a:gd name="T9" fmla="*/ 0 w 145"/>
                <a:gd name="T10" fmla="*/ 0 h 177"/>
                <a:gd name="T11" fmla="*/ 145 w 145"/>
                <a:gd name="T12" fmla="*/ 177 h 177"/>
              </a:gdLst>
              <a:ahLst/>
              <a:cxnLst>
                <a:cxn ang="T6">
                  <a:pos x="T0" y="T1"/>
                </a:cxn>
                <a:cxn ang="T7">
                  <a:pos x="T2" y="T3"/>
                </a:cxn>
                <a:cxn ang="T8">
                  <a:pos x="T4" y="T5"/>
                </a:cxn>
              </a:cxnLst>
              <a:rect l="T9" t="T10" r="T11" b="T12"/>
              <a:pathLst>
                <a:path w="145" h="177">
                  <a:moveTo>
                    <a:pt x="144" y="0"/>
                  </a:moveTo>
                  <a:lnTo>
                    <a:pt x="0" y="0"/>
                  </a:lnTo>
                  <a:lnTo>
                    <a:pt x="0" y="176"/>
                  </a:lnTo>
                </a:path>
              </a:pathLst>
            </a:custGeom>
            <a:noFill/>
            <a:ln w="25400" cap="rnd">
              <a:solidFill>
                <a:schemeClr val="tx1"/>
              </a:solidFill>
              <a:round/>
            </a:ln>
          </p:spPr>
          <p:txBody>
            <a:bodyPr/>
            <a:p>
              <a:endParaRPr lang="zh-CN" altLang="en-US" sz="1350"/>
            </a:p>
          </p:txBody>
        </p:sp>
        <p:sp>
          <p:nvSpPr>
            <p:cNvPr id="27682" name="Line 35"/>
            <p:cNvSpPr>
              <a:spLocks noChangeShapeType="1"/>
            </p:cNvSpPr>
            <p:nvPr>
              <p:custDataLst>
                <p:tags r:id="rId30"/>
              </p:custDataLst>
            </p:nvPr>
          </p:nvSpPr>
          <p:spPr bwMode="auto">
            <a:xfrm>
              <a:off x="4369" y="3348"/>
              <a:ext cx="0" cy="89"/>
            </a:xfrm>
            <a:prstGeom prst="line">
              <a:avLst/>
            </a:prstGeom>
            <a:noFill/>
            <a:ln w="25400">
              <a:solidFill>
                <a:schemeClr val="tx1"/>
              </a:solidFill>
              <a:round/>
            </a:ln>
          </p:spPr>
          <p:txBody>
            <a:bodyPr wrap="none" anchor="ctr"/>
            <a:p>
              <a:endParaRPr lang="zh-CN" altLang="en-US" sz="1350"/>
            </a:p>
          </p:txBody>
        </p:sp>
        <p:sp>
          <p:nvSpPr>
            <p:cNvPr id="27683" name="Rectangle 36"/>
            <p:cNvSpPr>
              <a:spLocks noChangeArrowheads="1"/>
            </p:cNvSpPr>
            <p:nvPr>
              <p:custDataLst>
                <p:tags r:id="rId31"/>
              </p:custDataLst>
            </p:nvPr>
          </p:nvSpPr>
          <p:spPr bwMode="auto">
            <a:xfrm>
              <a:off x="4272" y="3455"/>
              <a:ext cx="193" cy="86"/>
            </a:xfrm>
            <a:prstGeom prst="rect">
              <a:avLst/>
            </a:prstGeom>
            <a:solidFill>
              <a:schemeClr val="accent1"/>
            </a:solidFill>
            <a:ln w="25400">
              <a:solidFill>
                <a:schemeClr val="tx1"/>
              </a:solidFill>
              <a:miter lim="800000"/>
            </a:ln>
          </p:spPr>
          <p:txBody>
            <a:bodyPr wrap="none" anchor="ctr"/>
            <a:p>
              <a:endParaRPr lang="zh-CN" altLang="en-US" sz="1350"/>
            </a:p>
          </p:txBody>
        </p:sp>
        <p:sp>
          <p:nvSpPr>
            <p:cNvPr id="27684" name="Rectangle 37"/>
            <p:cNvSpPr>
              <a:spLocks noChangeArrowheads="1"/>
            </p:cNvSpPr>
            <p:nvPr>
              <p:custDataLst>
                <p:tags r:id="rId32"/>
              </p:custDataLst>
            </p:nvPr>
          </p:nvSpPr>
          <p:spPr bwMode="auto">
            <a:xfrm>
              <a:off x="3999" y="3455"/>
              <a:ext cx="193" cy="86"/>
            </a:xfrm>
            <a:prstGeom prst="rect">
              <a:avLst/>
            </a:prstGeom>
            <a:solidFill>
              <a:schemeClr val="accent1"/>
            </a:solidFill>
            <a:ln w="25400">
              <a:solidFill>
                <a:schemeClr val="tx1"/>
              </a:solidFill>
              <a:miter lim="800000"/>
            </a:ln>
          </p:spPr>
          <p:txBody>
            <a:bodyPr wrap="none" anchor="ctr"/>
            <a:p>
              <a:endParaRPr lang="zh-CN" altLang="en-US" sz="1350"/>
            </a:p>
          </p:txBody>
        </p:sp>
        <p:sp>
          <p:nvSpPr>
            <p:cNvPr id="27685" name="Line 38"/>
            <p:cNvSpPr>
              <a:spLocks noChangeShapeType="1"/>
            </p:cNvSpPr>
            <p:nvPr>
              <p:custDataLst>
                <p:tags r:id="rId33"/>
              </p:custDataLst>
            </p:nvPr>
          </p:nvSpPr>
          <p:spPr bwMode="auto">
            <a:xfrm>
              <a:off x="4095" y="3549"/>
              <a:ext cx="0" cy="59"/>
            </a:xfrm>
            <a:prstGeom prst="line">
              <a:avLst/>
            </a:prstGeom>
            <a:noFill/>
            <a:ln w="25400">
              <a:solidFill>
                <a:schemeClr val="tx1"/>
              </a:solidFill>
              <a:round/>
            </a:ln>
          </p:spPr>
          <p:txBody>
            <a:bodyPr wrap="none" anchor="ctr"/>
            <a:p>
              <a:endParaRPr lang="zh-CN" altLang="en-US" sz="1350"/>
            </a:p>
          </p:txBody>
        </p:sp>
        <p:sp>
          <p:nvSpPr>
            <p:cNvPr id="27686" name="Line 39"/>
            <p:cNvSpPr>
              <a:spLocks noChangeShapeType="1"/>
            </p:cNvSpPr>
            <p:nvPr>
              <p:custDataLst>
                <p:tags r:id="rId34"/>
              </p:custDataLst>
            </p:nvPr>
          </p:nvSpPr>
          <p:spPr bwMode="auto">
            <a:xfrm>
              <a:off x="4369" y="3549"/>
              <a:ext cx="0" cy="59"/>
            </a:xfrm>
            <a:prstGeom prst="line">
              <a:avLst/>
            </a:prstGeom>
            <a:noFill/>
            <a:ln w="25400">
              <a:solidFill>
                <a:schemeClr val="tx1"/>
              </a:solidFill>
              <a:round/>
            </a:ln>
          </p:spPr>
          <p:txBody>
            <a:bodyPr wrap="none" anchor="ctr"/>
            <a:p>
              <a:endParaRPr lang="zh-CN" altLang="en-US" sz="1350"/>
            </a:p>
          </p:txBody>
        </p:sp>
        <p:sp>
          <p:nvSpPr>
            <p:cNvPr id="27687" name="Line 40"/>
            <p:cNvSpPr>
              <a:spLocks noChangeShapeType="1"/>
            </p:cNvSpPr>
            <p:nvPr>
              <p:custDataLst>
                <p:tags r:id="rId35"/>
              </p:custDataLst>
            </p:nvPr>
          </p:nvSpPr>
          <p:spPr bwMode="auto">
            <a:xfrm>
              <a:off x="4241" y="3615"/>
              <a:ext cx="121" cy="0"/>
            </a:xfrm>
            <a:prstGeom prst="line">
              <a:avLst/>
            </a:prstGeom>
            <a:noFill/>
            <a:ln w="25400">
              <a:solidFill>
                <a:schemeClr val="tx1"/>
              </a:solidFill>
              <a:round/>
            </a:ln>
          </p:spPr>
          <p:txBody>
            <a:bodyPr wrap="none" anchor="ctr"/>
            <a:p>
              <a:endParaRPr lang="zh-CN" altLang="en-US" sz="1350"/>
            </a:p>
          </p:txBody>
        </p:sp>
        <p:sp>
          <p:nvSpPr>
            <p:cNvPr id="27688" name="Line 41"/>
            <p:cNvSpPr>
              <a:spLocks noChangeShapeType="1"/>
            </p:cNvSpPr>
            <p:nvPr>
              <p:custDataLst>
                <p:tags r:id="rId36"/>
              </p:custDataLst>
            </p:nvPr>
          </p:nvSpPr>
          <p:spPr bwMode="auto">
            <a:xfrm>
              <a:off x="4248" y="3213"/>
              <a:ext cx="0" cy="63"/>
            </a:xfrm>
            <a:prstGeom prst="line">
              <a:avLst/>
            </a:prstGeom>
            <a:noFill/>
            <a:ln w="25400">
              <a:solidFill>
                <a:schemeClr val="tx1"/>
              </a:solidFill>
              <a:round/>
            </a:ln>
          </p:spPr>
          <p:txBody>
            <a:bodyPr wrap="none" anchor="ctr"/>
            <a:p>
              <a:endParaRPr lang="zh-CN" altLang="en-US" sz="1350"/>
            </a:p>
          </p:txBody>
        </p:sp>
        <p:sp>
          <p:nvSpPr>
            <p:cNvPr id="27689" name="Line 42"/>
            <p:cNvSpPr>
              <a:spLocks noChangeShapeType="1"/>
            </p:cNvSpPr>
            <p:nvPr>
              <p:custDataLst>
                <p:tags r:id="rId37"/>
              </p:custDataLst>
            </p:nvPr>
          </p:nvSpPr>
          <p:spPr bwMode="auto">
            <a:xfrm>
              <a:off x="4097" y="3615"/>
              <a:ext cx="135" cy="0"/>
            </a:xfrm>
            <a:prstGeom prst="line">
              <a:avLst/>
            </a:prstGeom>
            <a:noFill/>
            <a:ln w="25400">
              <a:solidFill>
                <a:schemeClr val="tx1"/>
              </a:solidFill>
              <a:round/>
            </a:ln>
          </p:spPr>
          <p:txBody>
            <a:bodyPr wrap="none" anchor="ctr"/>
            <a:p>
              <a:endParaRPr lang="zh-CN" altLang="en-US" sz="1350"/>
            </a:p>
          </p:txBody>
        </p:sp>
        <p:sp>
          <p:nvSpPr>
            <p:cNvPr id="27690" name="Oval 43"/>
            <p:cNvSpPr>
              <a:spLocks noChangeArrowheads="1"/>
            </p:cNvSpPr>
            <p:nvPr>
              <p:custDataLst>
                <p:tags r:id="rId38"/>
              </p:custDataLst>
            </p:nvPr>
          </p:nvSpPr>
          <p:spPr bwMode="auto">
            <a:xfrm>
              <a:off x="4219" y="3608"/>
              <a:ext cx="13" cy="13"/>
            </a:xfrm>
            <a:prstGeom prst="ellipse">
              <a:avLst/>
            </a:prstGeom>
            <a:solidFill>
              <a:srgbClr val="000000"/>
            </a:solidFill>
            <a:ln w="25400">
              <a:solidFill>
                <a:schemeClr val="tx1"/>
              </a:solidFill>
              <a:round/>
            </a:ln>
          </p:spPr>
          <p:txBody>
            <a:bodyPr wrap="none" anchor="ctr"/>
            <a:p>
              <a:endParaRPr lang="zh-CN" altLang="en-US" sz="1350"/>
            </a:p>
          </p:txBody>
        </p:sp>
        <p:sp>
          <p:nvSpPr>
            <p:cNvPr id="27691" name="Oval 44"/>
            <p:cNvSpPr>
              <a:spLocks noChangeArrowheads="1"/>
            </p:cNvSpPr>
            <p:nvPr>
              <p:custDataLst>
                <p:tags r:id="rId39"/>
              </p:custDataLst>
            </p:nvPr>
          </p:nvSpPr>
          <p:spPr bwMode="auto">
            <a:xfrm>
              <a:off x="3676" y="3608"/>
              <a:ext cx="9" cy="13"/>
            </a:xfrm>
            <a:prstGeom prst="ellipse">
              <a:avLst/>
            </a:prstGeom>
            <a:solidFill>
              <a:srgbClr val="000000"/>
            </a:solidFill>
            <a:ln w="25400">
              <a:solidFill>
                <a:schemeClr val="tx1"/>
              </a:solidFill>
              <a:round/>
            </a:ln>
          </p:spPr>
          <p:txBody>
            <a:bodyPr wrap="none" anchor="ctr"/>
            <a:p>
              <a:endParaRPr lang="zh-CN" altLang="en-US" sz="1350"/>
            </a:p>
          </p:txBody>
        </p:sp>
        <p:sp>
          <p:nvSpPr>
            <p:cNvPr id="27692" name="Line 45"/>
            <p:cNvSpPr>
              <a:spLocks noChangeShapeType="1"/>
            </p:cNvSpPr>
            <p:nvPr>
              <p:custDataLst>
                <p:tags r:id="rId40"/>
              </p:custDataLst>
            </p:nvPr>
          </p:nvSpPr>
          <p:spPr bwMode="auto">
            <a:xfrm>
              <a:off x="4230" y="3617"/>
              <a:ext cx="0" cy="63"/>
            </a:xfrm>
            <a:prstGeom prst="line">
              <a:avLst/>
            </a:prstGeom>
            <a:noFill/>
            <a:ln w="25400">
              <a:solidFill>
                <a:schemeClr val="tx1"/>
              </a:solidFill>
              <a:round/>
            </a:ln>
          </p:spPr>
          <p:txBody>
            <a:bodyPr wrap="none" anchor="ctr"/>
            <a:p>
              <a:endParaRPr lang="zh-CN" altLang="en-US" sz="1350"/>
            </a:p>
          </p:txBody>
        </p:sp>
        <p:sp>
          <p:nvSpPr>
            <p:cNvPr id="27693" name="Line 46"/>
            <p:cNvSpPr>
              <a:spLocks noChangeShapeType="1"/>
            </p:cNvSpPr>
            <p:nvPr>
              <p:custDataLst>
                <p:tags r:id="rId41"/>
              </p:custDataLst>
            </p:nvPr>
          </p:nvSpPr>
          <p:spPr bwMode="auto">
            <a:xfrm flipH="1">
              <a:off x="3994" y="3686"/>
              <a:ext cx="220" cy="0"/>
            </a:xfrm>
            <a:prstGeom prst="line">
              <a:avLst/>
            </a:prstGeom>
            <a:noFill/>
            <a:ln w="25400">
              <a:solidFill>
                <a:schemeClr val="tx1"/>
              </a:solidFill>
              <a:round/>
            </a:ln>
          </p:spPr>
          <p:txBody>
            <a:bodyPr wrap="none" anchor="ctr"/>
            <a:p>
              <a:endParaRPr lang="zh-CN" altLang="en-US" sz="1350"/>
            </a:p>
          </p:txBody>
        </p:sp>
        <p:sp>
          <p:nvSpPr>
            <p:cNvPr id="27694" name="Line 47"/>
            <p:cNvSpPr>
              <a:spLocks noChangeShapeType="1"/>
            </p:cNvSpPr>
            <p:nvPr>
              <p:custDataLst>
                <p:tags r:id="rId42"/>
              </p:custDataLst>
            </p:nvPr>
          </p:nvSpPr>
          <p:spPr bwMode="auto">
            <a:xfrm>
              <a:off x="3685" y="3686"/>
              <a:ext cx="296" cy="0"/>
            </a:xfrm>
            <a:prstGeom prst="line">
              <a:avLst/>
            </a:prstGeom>
            <a:noFill/>
            <a:ln w="25400">
              <a:solidFill>
                <a:schemeClr val="tx1"/>
              </a:solidFill>
              <a:round/>
            </a:ln>
          </p:spPr>
          <p:txBody>
            <a:bodyPr wrap="none" anchor="ctr"/>
            <a:p>
              <a:endParaRPr lang="zh-CN" altLang="en-US" sz="1350"/>
            </a:p>
          </p:txBody>
        </p:sp>
        <p:sp>
          <p:nvSpPr>
            <p:cNvPr id="27695" name="Oval 48"/>
            <p:cNvSpPr>
              <a:spLocks noChangeArrowheads="1"/>
            </p:cNvSpPr>
            <p:nvPr>
              <p:custDataLst>
                <p:tags r:id="rId43"/>
              </p:custDataLst>
            </p:nvPr>
          </p:nvSpPr>
          <p:spPr bwMode="auto">
            <a:xfrm>
              <a:off x="3976" y="3680"/>
              <a:ext cx="14" cy="9"/>
            </a:xfrm>
            <a:prstGeom prst="ellipse">
              <a:avLst/>
            </a:prstGeom>
            <a:solidFill>
              <a:srgbClr val="000000"/>
            </a:solidFill>
            <a:ln w="25400">
              <a:solidFill>
                <a:schemeClr val="tx1"/>
              </a:solidFill>
              <a:round/>
            </a:ln>
          </p:spPr>
          <p:txBody>
            <a:bodyPr wrap="none" anchor="ctr"/>
            <a:p>
              <a:endParaRPr lang="zh-CN" altLang="en-US" sz="1350"/>
            </a:p>
          </p:txBody>
        </p:sp>
        <p:sp>
          <p:nvSpPr>
            <p:cNvPr id="27696" name="Freeform 49"/>
            <p:cNvSpPr/>
            <p:nvPr>
              <p:custDataLst>
                <p:tags r:id="rId44"/>
              </p:custDataLst>
            </p:nvPr>
          </p:nvSpPr>
          <p:spPr bwMode="auto">
            <a:xfrm>
              <a:off x="3985" y="3693"/>
              <a:ext cx="189" cy="72"/>
            </a:xfrm>
            <a:custGeom>
              <a:avLst/>
              <a:gdLst>
                <a:gd name="T0" fmla="*/ 0 w 337"/>
                <a:gd name="T1" fmla="*/ 0 h 129"/>
                <a:gd name="T2" fmla="*/ 0 w 337"/>
                <a:gd name="T3" fmla="*/ 4 h 129"/>
                <a:gd name="T4" fmla="*/ 11 w 337"/>
                <a:gd name="T5" fmla="*/ 4 h 129"/>
                <a:gd name="T6" fmla="*/ 0 60000 65536"/>
                <a:gd name="T7" fmla="*/ 0 60000 65536"/>
                <a:gd name="T8" fmla="*/ 0 60000 65536"/>
                <a:gd name="T9" fmla="*/ 0 w 337"/>
                <a:gd name="T10" fmla="*/ 0 h 129"/>
                <a:gd name="T11" fmla="*/ 337 w 337"/>
                <a:gd name="T12" fmla="*/ 129 h 129"/>
              </a:gdLst>
              <a:ahLst/>
              <a:cxnLst>
                <a:cxn ang="T6">
                  <a:pos x="T0" y="T1"/>
                </a:cxn>
                <a:cxn ang="T7">
                  <a:pos x="T2" y="T3"/>
                </a:cxn>
                <a:cxn ang="T8">
                  <a:pos x="T4" y="T5"/>
                </a:cxn>
              </a:cxnLst>
              <a:rect l="T9" t="T10" r="T11" b="T12"/>
              <a:pathLst>
                <a:path w="337" h="129">
                  <a:moveTo>
                    <a:pt x="0" y="0"/>
                  </a:moveTo>
                  <a:lnTo>
                    <a:pt x="0" y="128"/>
                  </a:lnTo>
                  <a:lnTo>
                    <a:pt x="336" y="128"/>
                  </a:lnTo>
                </a:path>
              </a:pathLst>
            </a:custGeom>
            <a:noFill/>
            <a:ln w="25400" cap="rnd">
              <a:solidFill>
                <a:schemeClr val="tx1"/>
              </a:solidFill>
              <a:round/>
            </a:ln>
          </p:spPr>
          <p:txBody>
            <a:bodyPr/>
            <a:p>
              <a:endParaRPr lang="zh-CN" altLang="en-US" sz="1350"/>
            </a:p>
          </p:txBody>
        </p:sp>
        <p:sp>
          <p:nvSpPr>
            <p:cNvPr id="27697" name="Oval 50"/>
            <p:cNvSpPr>
              <a:spLocks noChangeArrowheads="1"/>
            </p:cNvSpPr>
            <p:nvPr>
              <p:custDataLst>
                <p:tags r:id="rId45"/>
              </p:custDataLst>
            </p:nvPr>
          </p:nvSpPr>
          <p:spPr bwMode="auto">
            <a:xfrm>
              <a:off x="4169" y="3760"/>
              <a:ext cx="14" cy="9"/>
            </a:xfrm>
            <a:prstGeom prst="ellipse">
              <a:avLst/>
            </a:prstGeom>
            <a:solidFill>
              <a:srgbClr val="000000"/>
            </a:solidFill>
            <a:ln w="25400">
              <a:solidFill>
                <a:schemeClr val="tx1"/>
              </a:solidFill>
              <a:round/>
            </a:ln>
          </p:spPr>
          <p:txBody>
            <a:bodyPr wrap="none" anchor="ctr"/>
            <a:p>
              <a:endParaRPr lang="zh-CN" altLang="en-US" sz="1350"/>
            </a:p>
          </p:txBody>
        </p:sp>
        <p:sp>
          <p:nvSpPr>
            <p:cNvPr id="27698" name="Line 51"/>
            <p:cNvSpPr>
              <a:spLocks noChangeShapeType="1"/>
            </p:cNvSpPr>
            <p:nvPr>
              <p:custDataLst>
                <p:tags r:id="rId46"/>
              </p:custDataLst>
            </p:nvPr>
          </p:nvSpPr>
          <p:spPr bwMode="auto">
            <a:xfrm>
              <a:off x="4714" y="3276"/>
              <a:ext cx="0" cy="484"/>
            </a:xfrm>
            <a:prstGeom prst="line">
              <a:avLst/>
            </a:prstGeom>
            <a:noFill/>
            <a:ln w="25400">
              <a:solidFill>
                <a:schemeClr val="tx1"/>
              </a:solidFill>
              <a:round/>
            </a:ln>
          </p:spPr>
          <p:txBody>
            <a:bodyPr wrap="none" anchor="ctr"/>
            <a:p>
              <a:endParaRPr lang="zh-CN" altLang="en-US" sz="1350"/>
            </a:p>
          </p:txBody>
        </p:sp>
        <p:sp>
          <p:nvSpPr>
            <p:cNvPr id="27699" name="Line 52"/>
            <p:cNvSpPr>
              <a:spLocks noChangeShapeType="1"/>
            </p:cNvSpPr>
            <p:nvPr>
              <p:custDataLst>
                <p:tags r:id="rId47"/>
              </p:custDataLst>
            </p:nvPr>
          </p:nvSpPr>
          <p:spPr bwMode="auto">
            <a:xfrm>
              <a:off x="4192" y="3767"/>
              <a:ext cx="515" cy="0"/>
            </a:xfrm>
            <a:prstGeom prst="line">
              <a:avLst/>
            </a:prstGeom>
            <a:noFill/>
            <a:ln w="25400">
              <a:solidFill>
                <a:schemeClr val="tx1"/>
              </a:solidFill>
              <a:round/>
            </a:ln>
          </p:spPr>
          <p:txBody>
            <a:bodyPr wrap="none" anchor="ctr"/>
            <a:p>
              <a:endParaRPr lang="zh-CN" altLang="en-US" sz="1350"/>
            </a:p>
          </p:txBody>
        </p:sp>
        <p:sp>
          <p:nvSpPr>
            <p:cNvPr id="27700" name="Freeform 53"/>
            <p:cNvSpPr/>
            <p:nvPr>
              <p:custDataLst>
                <p:tags r:id="rId48"/>
              </p:custDataLst>
            </p:nvPr>
          </p:nvSpPr>
          <p:spPr bwMode="auto">
            <a:xfrm>
              <a:off x="4115" y="3846"/>
              <a:ext cx="122" cy="63"/>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ln>
          </p:spPr>
          <p:txBody>
            <a:bodyPr/>
            <a:p>
              <a:endParaRPr lang="zh-CN" altLang="en-US" sz="1350"/>
            </a:p>
          </p:txBody>
        </p:sp>
        <p:sp>
          <p:nvSpPr>
            <p:cNvPr id="27701" name="Freeform 54"/>
            <p:cNvSpPr/>
            <p:nvPr>
              <p:custDataLst>
                <p:tags r:id="rId49"/>
              </p:custDataLst>
            </p:nvPr>
          </p:nvSpPr>
          <p:spPr bwMode="auto">
            <a:xfrm>
              <a:off x="4115" y="3846"/>
              <a:ext cx="122" cy="63"/>
            </a:xfrm>
            <a:custGeom>
              <a:avLst/>
              <a:gdLst>
                <a:gd name="T0" fmla="*/ 0 w 217"/>
                <a:gd name="T1" fmla="*/ 3 h 113"/>
                <a:gd name="T2" fmla="*/ 3 w 217"/>
                <a:gd name="T3" fmla="*/ 0 h 113"/>
                <a:gd name="T4" fmla="*/ 7 w 217"/>
                <a:gd name="T5" fmla="*/ 3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112"/>
                  </a:moveTo>
                  <a:lnTo>
                    <a:pt x="104" y="0"/>
                  </a:lnTo>
                  <a:lnTo>
                    <a:pt x="216" y="112"/>
                  </a:lnTo>
                </a:path>
              </a:pathLst>
            </a:custGeom>
            <a:noFill/>
            <a:ln w="25400" cap="rnd">
              <a:solidFill>
                <a:schemeClr val="tx1"/>
              </a:solidFill>
              <a:round/>
            </a:ln>
          </p:spPr>
          <p:txBody>
            <a:bodyPr/>
            <a:p>
              <a:endParaRPr lang="zh-CN" altLang="en-US" sz="1350"/>
            </a:p>
          </p:txBody>
        </p:sp>
        <p:sp>
          <p:nvSpPr>
            <p:cNvPr id="27702" name="Line 55"/>
            <p:cNvSpPr>
              <a:spLocks noChangeShapeType="1"/>
            </p:cNvSpPr>
            <p:nvPr>
              <p:custDataLst>
                <p:tags r:id="rId50"/>
              </p:custDataLst>
            </p:nvPr>
          </p:nvSpPr>
          <p:spPr bwMode="auto">
            <a:xfrm flipV="1">
              <a:off x="4176" y="3765"/>
              <a:ext cx="0" cy="81"/>
            </a:xfrm>
            <a:prstGeom prst="line">
              <a:avLst/>
            </a:prstGeom>
            <a:noFill/>
            <a:ln w="25400">
              <a:solidFill>
                <a:schemeClr val="tx1"/>
              </a:solidFill>
              <a:round/>
            </a:ln>
          </p:spPr>
          <p:txBody>
            <a:bodyPr wrap="none" anchor="ctr"/>
            <a:p>
              <a:endParaRPr lang="zh-CN" altLang="en-US" sz="1350"/>
            </a:p>
          </p:txBody>
        </p:sp>
        <p:sp>
          <p:nvSpPr>
            <p:cNvPr id="27703" name="Freeform 56"/>
            <p:cNvSpPr/>
            <p:nvPr>
              <p:custDataLst>
                <p:tags r:id="rId51"/>
              </p:custDataLst>
            </p:nvPr>
          </p:nvSpPr>
          <p:spPr bwMode="auto">
            <a:xfrm>
              <a:off x="4236" y="2917"/>
              <a:ext cx="696" cy="992"/>
            </a:xfrm>
            <a:custGeom>
              <a:avLst/>
              <a:gdLst>
                <a:gd name="T0" fmla="*/ 0 w 1241"/>
                <a:gd name="T1" fmla="*/ 55 h 1769"/>
                <a:gd name="T2" fmla="*/ 39 w 1241"/>
                <a:gd name="T3" fmla="*/ 55 h 1769"/>
                <a:gd name="T4" fmla="*/ 39 w 1241"/>
                <a:gd name="T5" fmla="*/ 0 h 1769"/>
                <a:gd name="T6" fmla="*/ 0 60000 65536"/>
                <a:gd name="T7" fmla="*/ 0 60000 65536"/>
                <a:gd name="T8" fmla="*/ 0 60000 65536"/>
                <a:gd name="T9" fmla="*/ 0 w 1241"/>
                <a:gd name="T10" fmla="*/ 0 h 1769"/>
                <a:gd name="T11" fmla="*/ 1241 w 1241"/>
                <a:gd name="T12" fmla="*/ 1769 h 1769"/>
              </a:gdLst>
              <a:ahLst/>
              <a:cxnLst>
                <a:cxn ang="T6">
                  <a:pos x="T0" y="T1"/>
                </a:cxn>
                <a:cxn ang="T7">
                  <a:pos x="T2" y="T3"/>
                </a:cxn>
                <a:cxn ang="T8">
                  <a:pos x="T4" y="T5"/>
                </a:cxn>
              </a:cxnLst>
              <a:rect l="T9" t="T10" r="T11" b="T12"/>
              <a:pathLst>
                <a:path w="1241" h="1769">
                  <a:moveTo>
                    <a:pt x="0" y="1768"/>
                  </a:moveTo>
                  <a:lnTo>
                    <a:pt x="1240" y="1768"/>
                  </a:lnTo>
                  <a:lnTo>
                    <a:pt x="1240" y="0"/>
                  </a:lnTo>
                </a:path>
              </a:pathLst>
            </a:custGeom>
            <a:noFill/>
            <a:ln w="25400" cap="rnd">
              <a:solidFill>
                <a:schemeClr val="tx1"/>
              </a:solidFill>
              <a:round/>
            </a:ln>
          </p:spPr>
          <p:txBody>
            <a:bodyPr/>
            <a:p>
              <a:endParaRPr lang="zh-CN" altLang="en-US" sz="1350"/>
            </a:p>
          </p:txBody>
        </p:sp>
        <p:sp>
          <p:nvSpPr>
            <p:cNvPr id="27704" name="Freeform 57"/>
            <p:cNvSpPr/>
            <p:nvPr>
              <p:custDataLst>
                <p:tags r:id="rId52"/>
              </p:custDataLst>
            </p:nvPr>
          </p:nvSpPr>
          <p:spPr bwMode="auto">
            <a:xfrm>
              <a:off x="4227" y="3087"/>
              <a:ext cx="122" cy="64"/>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ln>
          </p:spPr>
          <p:txBody>
            <a:bodyPr/>
            <a:p>
              <a:endParaRPr lang="zh-CN" altLang="en-US" sz="1350"/>
            </a:p>
          </p:txBody>
        </p:sp>
        <p:sp>
          <p:nvSpPr>
            <p:cNvPr id="27705" name="Freeform 58"/>
            <p:cNvSpPr/>
            <p:nvPr>
              <p:custDataLst>
                <p:tags r:id="rId53"/>
              </p:custDataLst>
            </p:nvPr>
          </p:nvSpPr>
          <p:spPr bwMode="auto">
            <a:xfrm>
              <a:off x="4227" y="3087"/>
              <a:ext cx="122" cy="64"/>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ln>
          </p:spPr>
          <p:txBody>
            <a:bodyPr/>
            <a:p>
              <a:endParaRPr lang="zh-CN" altLang="en-US" sz="1350"/>
            </a:p>
          </p:txBody>
        </p:sp>
        <p:sp>
          <p:nvSpPr>
            <p:cNvPr id="27706" name="Freeform 59"/>
            <p:cNvSpPr/>
            <p:nvPr>
              <p:custDataLst>
                <p:tags r:id="rId54"/>
              </p:custDataLst>
            </p:nvPr>
          </p:nvSpPr>
          <p:spPr bwMode="auto">
            <a:xfrm>
              <a:off x="3914" y="3209"/>
              <a:ext cx="121" cy="63"/>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ln>
          </p:spPr>
          <p:txBody>
            <a:bodyPr/>
            <a:p>
              <a:endParaRPr lang="zh-CN" altLang="en-US" sz="1350"/>
            </a:p>
          </p:txBody>
        </p:sp>
        <p:sp>
          <p:nvSpPr>
            <p:cNvPr id="27707" name="Freeform 60"/>
            <p:cNvSpPr/>
            <p:nvPr>
              <p:custDataLst>
                <p:tags r:id="rId55"/>
              </p:custDataLst>
            </p:nvPr>
          </p:nvSpPr>
          <p:spPr bwMode="auto">
            <a:xfrm>
              <a:off x="3914" y="3209"/>
              <a:ext cx="121" cy="63"/>
            </a:xfrm>
            <a:custGeom>
              <a:avLst/>
              <a:gdLst>
                <a:gd name="T0" fmla="*/ 0 w 217"/>
                <a:gd name="T1" fmla="*/ 0 h 113"/>
                <a:gd name="T2" fmla="*/ 3 w 217"/>
                <a:gd name="T3" fmla="*/ 3 h 113"/>
                <a:gd name="T4" fmla="*/ 7 w 217"/>
                <a:gd name="T5" fmla="*/ 0 h 113"/>
                <a:gd name="T6" fmla="*/ 0 60000 65536"/>
                <a:gd name="T7" fmla="*/ 0 60000 65536"/>
                <a:gd name="T8" fmla="*/ 0 60000 65536"/>
                <a:gd name="T9" fmla="*/ 0 w 217"/>
                <a:gd name="T10" fmla="*/ 0 h 113"/>
                <a:gd name="T11" fmla="*/ 217 w 217"/>
                <a:gd name="T12" fmla="*/ 113 h 113"/>
              </a:gdLst>
              <a:ahLst/>
              <a:cxnLst>
                <a:cxn ang="T6">
                  <a:pos x="T0" y="T1"/>
                </a:cxn>
                <a:cxn ang="T7">
                  <a:pos x="T2" y="T3"/>
                </a:cxn>
                <a:cxn ang="T8">
                  <a:pos x="T4" y="T5"/>
                </a:cxn>
              </a:cxnLst>
              <a:rect l="T9" t="T10" r="T11" b="T12"/>
              <a:pathLst>
                <a:path w="217" h="113">
                  <a:moveTo>
                    <a:pt x="0" y="0"/>
                  </a:moveTo>
                  <a:lnTo>
                    <a:pt x="104" y="112"/>
                  </a:lnTo>
                  <a:lnTo>
                    <a:pt x="216" y="0"/>
                  </a:lnTo>
                </a:path>
              </a:pathLst>
            </a:custGeom>
            <a:noFill/>
            <a:ln w="25400" cap="rnd">
              <a:solidFill>
                <a:schemeClr val="tx1"/>
              </a:solidFill>
              <a:round/>
            </a:ln>
          </p:spPr>
          <p:txBody>
            <a:bodyPr/>
            <a:p>
              <a:endParaRPr lang="zh-CN" altLang="en-US" sz="1350"/>
            </a:p>
          </p:txBody>
        </p:sp>
        <p:sp>
          <p:nvSpPr>
            <p:cNvPr id="27708" name="Freeform 61"/>
            <p:cNvSpPr/>
            <p:nvPr>
              <p:custDataLst>
                <p:tags r:id="rId56"/>
              </p:custDataLst>
            </p:nvPr>
          </p:nvSpPr>
          <p:spPr bwMode="auto">
            <a:xfrm>
              <a:off x="3640"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12" y="104"/>
                  </a:lnTo>
                  <a:lnTo>
                    <a:pt x="216" y="0"/>
                  </a:lnTo>
                </a:path>
              </a:pathLst>
            </a:custGeom>
            <a:noFill/>
            <a:ln w="25400" cap="rnd">
              <a:solidFill>
                <a:schemeClr val="tx1"/>
              </a:solidFill>
              <a:round/>
            </a:ln>
          </p:spPr>
          <p:txBody>
            <a:bodyPr/>
            <a:p>
              <a:endParaRPr lang="zh-CN" altLang="en-US" sz="1350"/>
            </a:p>
          </p:txBody>
        </p:sp>
        <p:sp>
          <p:nvSpPr>
            <p:cNvPr id="27709" name="Freeform 62"/>
            <p:cNvSpPr/>
            <p:nvPr>
              <p:custDataLst>
                <p:tags r:id="rId57"/>
              </p:custDataLst>
            </p:nvPr>
          </p:nvSpPr>
          <p:spPr bwMode="auto">
            <a:xfrm>
              <a:off x="3640"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12" y="104"/>
                  </a:lnTo>
                  <a:lnTo>
                    <a:pt x="216" y="0"/>
                  </a:lnTo>
                </a:path>
              </a:pathLst>
            </a:custGeom>
            <a:noFill/>
            <a:ln w="25400" cap="rnd">
              <a:solidFill>
                <a:schemeClr val="tx1"/>
              </a:solidFill>
              <a:round/>
            </a:ln>
          </p:spPr>
          <p:txBody>
            <a:bodyPr/>
            <a:p>
              <a:endParaRPr lang="zh-CN" altLang="en-US" sz="1350"/>
            </a:p>
          </p:txBody>
        </p:sp>
        <p:sp>
          <p:nvSpPr>
            <p:cNvPr id="27710" name="Freeform 63"/>
            <p:cNvSpPr/>
            <p:nvPr>
              <p:custDataLst>
                <p:tags r:id="rId58"/>
              </p:custDataLst>
            </p:nvPr>
          </p:nvSpPr>
          <p:spPr bwMode="auto">
            <a:xfrm>
              <a:off x="4187"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ln>
          </p:spPr>
          <p:txBody>
            <a:bodyPr/>
            <a:p>
              <a:endParaRPr lang="zh-CN" altLang="en-US" sz="1350"/>
            </a:p>
          </p:txBody>
        </p:sp>
        <p:sp>
          <p:nvSpPr>
            <p:cNvPr id="27711" name="Freeform 64"/>
            <p:cNvSpPr/>
            <p:nvPr>
              <p:custDataLst>
                <p:tags r:id="rId59"/>
              </p:custDataLst>
            </p:nvPr>
          </p:nvSpPr>
          <p:spPr bwMode="auto">
            <a:xfrm>
              <a:off x="4187" y="3343"/>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ln>
          </p:spPr>
          <p:txBody>
            <a:bodyPr/>
            <a:p>
              <a:endParaRPr lang="zh-CN" altLang="en-US" sz="1350"/>
            </a:p>
          </p:txBody>
        </p:sp>
        <p:sp>
          <p:nvSpPr>
            <p:cNvPr id="27712" name="Freeform 65"/>
            <p:cNvSpPr/>
            <p:nvPr>
              <p:custDataLst>
                <p:tags r:id="rId60"/>
              </p:custDataLst>
            </p:nvPr>
          </p:nvSpPr>
          <p:spPr bwMode="auto">
            <a:xfrm>
              <a:off x="4115" y="3908"/>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ln>
          </p:spPr>
          <p:txBody>
            <a:bodyPr/>
            <a:p>
              <a:endParaRPr lang="zh-CN" altLang="en-US" sz="1350"/>
            </a:p>
          </p:txBody>
        </p:sp>
        <p:sp>
          <p:nvSpPr>
            <p:cNvPr id="27713" name="Freeform 66"/>
            <p:cNvSpPr/>
            <p:nvPr>
              <p:custDataLst>
                <p:tags r:id="rId61"/>
              </p:custDataLst>
            </p:nvPr>
          </p:nvSpPr>
          <p:spPr bwMode="auto">
            <a:xfrm>
              <a:off x="4115" y="3908"/>
              <a:ext cx="122" cy="59"/>
            </a:xfrm>
            <a:custGeom>
              <a:avLst/>
              <a:gdLst>
                <a:gd name="T0" fmla="*/ 0 w 217"/>
                <a:gd name="T1" fmla="*/ 0 h 105"/>
                <a:gd name="T2" fmla="*/ 3 w 217"/>
                <a:gd name="T3" fmla="*/ 3 h 105"/>
                <a:gd name="T4" fmla="*/ 7 w 217"/>
                <a:gd name="T5" fmla="*/ 0 h 105"/>
                <a:gd name="T6" fmla="*/ 0 60000 65536"/>
                <a:gd name="T7" fmla="*/ 0 60000 65536"/>
                <a:gd name="T8" fmla="*/ 0 60000 65536"/>
                <a:gd name="T9" fmla="*/ 0 w 217"/>
                <a:gd name="T10" fmla="*/ 0 h 105"/>
                <a:gd name="T11" fmla="*/ 217 w 217"/>
                <a:gd name="T12" fmla="*/ 105 h 105"/>
              </a:gdLst>
              <a:ahLst/>
              <a:cxnLst>
                <a:cxn ang="T6">
                  <a:pos x="T0" y="T1"/>
                </a:cxn>
                <a:cxn ang="T7">
                  <a:pos x="T2" y="T3"/>
                </a:cxn>
                <a:cxn ang="T8">
                  <a:pos x="T4" y="T5"/>
                </a:cxn>
              </a:cxnLst>
              <a:rect l="T9" t="T10" r="T11" b="T12"/>
              <a:pathLst>
                <a:path w="217" h="105">
                  <a:moveTo>
                    <a:pt x="0" y="0"/>
                  </a:moveTo>
                  <a:lnTo>
                    <a:pt x="104" y="104"/>
                  </a:lnTo>
                  <a:lnTo>
                    <a:pt x="216" y="0"/>
                  </a:lnTo>
                </a:path>
              </a:pathLst>
            </a:custGeom>
            <a:noFill/>
            <a:ln w="25400" cap="rnd">
              <a:solidFill>
                <a:schemeClr val="tx1"/>
              </a:solidFill>
              <a:round/>
            </a:ln>
          </p:spPr>
          <p:txBody>
            <a:bodyPr/>
            <a:p>
              <a:endParaRPr lang="zh-CN" altLang="en-US" sz="1350"/>
            </a:p>
          </p:txBody>
        </p:sp>
        <p:sp>
          <p:nvSpPr>
            <p:cNvPr id="27714" name="Line 67"/>
            <p:cNvSpPr>
              <a:spLocks noChangeShapeType="1"/>
            </p:cNvSpPr>
            <p:nvPr>
              <p:custDataLst>
                <p:tags r:id="rId62"/>
              </p:custDataLst>
            </p:nvPr>
          </p:nvSpPr>
          <p:spPr bwMode="auto">
            <a:xfrm>
              <a:off x="4313" y="3345"/>
              <a:ext cx="40" cy="0"/>
            </a:xfrm>
            <a:prstGeom prst="line">
              <a:avLst/>
            </a:prstGeom>
            <a:noFill/>
            <a:ln w="25400">
              <a:solidFill>
                <a:schemeClr val="tx1"/>
              </a:solidFill>
              <a:round/>
            </a:ln>
          </p:spPr>
          <p:txBody>
            <a:bodyPr wrap="none" anchor="ctr"/>
            <a:p>
              <a:endParaRPr lang="zh-CN" altLang="en-US" sz="1350"/>
            </a:p>
          </p:txBody>
        </p:sp>
        <p:sp>
          <p:nvSpPr>
            <p:cNvPr id="27715" name="AutoShape 68"/>
            <p:cNvSpPr>
              <a:spLocks noChangeArrowheads="1"/>
            </p:cNvSpPr>
            <p:nvPr>
              <p:custDataLst>
                <p:tags r:id="rId63"/>
              </p:custDataLst>
            </p:nvPr>
          </p:nvSpPr>
          <p:spPr bwMode="auto">
            <a:xfrm>
              <a:off x="4210" y="3016"/>
              <a:ext cx="148" cy="134"/>
            </a:xfrm>
            <a:prstGeom prst="diamond">
              <a:avLst/>
            </a:prstGeom>
            <a:solidFill>
              <a:srgbClr val="3366FF"/>
            </a:solidFill>
            <a:ln w="25400">
              <a:noFill/>
              <a:miter lim="800000"/>
            </a:ln>
          </p:spPr>
          <p:txBody>
            <a:bodyPr wrap="none" anchor="ctr"/>
            <a:p>
              <a:endParaRPr lang="zh-CN" altLang="en-US" sz="1350"/>
            </a:p>
          </p:txBody>
        </p:sp>
        <p:sp>
          <p:nvSpPr>
            <p:cNvPr id="27716" name="AutoShape 69"/>
            <p:cNvSpPr>
              <a:spLocks noChangeArrowheads="1"/>
            </p:cNvSpPr>
            <p:nvPr>
              <p:custDataLst>
                <p:tags r:id="rId64"/>
              </p:custDataLst>
            </p:nvPr>
          </p:nvSpPr>
          <p:spPr bwMode="auto">
            <a:xfrm>
              <a:off x="3896" y="3141"/>
              <a:ext cx="148" cy="135"/>
            </a:xfrm>
            <a:prstGeom prst="diamond">
              <a:avLst/>
            </a:prstGeom>
            <a:solidFill>
              <a:srgbClr val="3366FF"/>
            </a:solidFill>
            <a:ln w="25400">
              <a:noFill/>
              <a:miter lim="800000"/>
            </a:ln>
          </p:spPr>
          <p:txBody>
            <a:bodyPr wrap="none" anchor="ctr"/>
            <a:p>
              <a:endParaRPr lang="zh-CN" altLang="en-US" sz="1350"/>
            </a:p>
          </p:txBody>
        </p:sp>
        <p:sp>
          <p:nvSpPr>
            <p:cNvPr id="27717" name="AutoShape 70"/>
            <p:cNvSpPr>
              <a:spLocks noChangeArrowheads="1"/>
            </p:cNvSpPr>
            <p:nvPr>
              <p:custDataLst>
                <p:tags r:id="rId65"/>
              </p:custDataLst>
            </p:nvPr>
          </p:nvSpPr>
          <p:spPr bwMode="auto">
            <a:xfrm>
              <a:off x="3622" y="3271"/>
              <a:ext cx="148" cy="135"/>
            </a:xfrm>
            <a:prstGeom prst="diamond">
              <a:avLst/>
            </a:prstGeom>
            <a:solidFill>
              <a:srgbClr val="3366FF"/>
            </a:solidFill>
            <a:ln w="25400">
              <a:noFill/>
              <a:miter lim="800000"/>
            </a:ln>
          </p:spPr>
          <p:txBody>
            <a:bodyPr wrap="none" anchor="ctr"/>
            <a:p>
              <a:endParaRPr lang="zh-CN" altLang="en-US" sz="1350"/>
            </a:p>
          </p:txBody>
        </p:sp>
        <p:sp>
          <p:nvSpPr>
            <p:cNvPr id="27718" name="AutoShape 71"/>
            <p:cNvSpPr>
              <a:spLocks noChangeArrowheads="1"/>
            </p:cNvSpPr>
            <p:nvPr>
              <p:custDataLst>
                <p:tags r:id="rId66"/>
              </p:custDataLst>
            </p:nvPr>
          </p:nvSpPr>
          <p:spPr bwMode="auto">
            <a:xfrm>
              <a:off x="4169" y="3271"/>
              <a:ext cx="148" cy="135"/>
            </a:xfrm>
            <a:prstGeom prst="diamond">
              <a:avLst/>
            </a:prstGeom>
            <a:solidFill>
              <a:srgbClr val="3366FF"/>
            </a:solidFill>
            <a:ln w="25400">
              <a:noFill/>
              <a:miter lim="800000"/>
            </a:ln>
          </p:spPr>
          <p:txBody>
            <a:bodyPr wrap="none" anchor="ctr"/>
            <a:p>
              <a:endParaRPr lang="zh-CN" altLang="en-US" sz="1350"/>
            </a:p>
          </p:txBody>
        </p:sp>
        <p:sp>
          <p:nvSpPr>
            <p:cNvPr id="27719" name="AutoShape 72"/>
            <p:cNvSpPr>
              <a:spLocks noChangeArrowheads="1"/>
            </p:cNvSpPr>
            <p:nvPr>
              <p:custDataLst>
                <p:tags r:id="rId67"/>
              </p:custDataLst>
            </p:nvPr>
          </p:nvSpPr>
          <p:spPr bwMode="auto">
            <a:xfrm>
              <a:off x="4093" y="3837"/>
              <a:ext cx="148" cy="134"/>
            </a:xfrm>
            <a:prstGeom prst="diamond">
              <a:avLst/>
            </a:prstGeom>
            <a:solidFill>
              <a:srgbClr val="3366FF"/>
            </a:solidFill>
            <a:ln w="25400">
              <a:noFill/>
              <a:miter lim="800000"/>
            </a:ln>
          </p:spPr>
          <p:txBody>
            <a:bodyPr wrap="none" anchor="ctr"/>
            <a:p>
              <a:endParaRPr lang="zh-CN" altLang="en-US" sz="1350"/>
            </a:p>
          </p:txBody>
        </p:sp>
        <p:sp>
          <p:nvSpPr>
            <p:cNvPr id="27720" name="Line 73"/>
            <p:cNvSpPr>
              <a:spLocks noChangeShapeType="1"/>
            </p:cNvSpPr>
            <p:nvPr>
              <p:custDataLst>
                <p:tags r:id="rId68"/>
              </p:custDataLst>
            </p:nvPr>
          </p:nvSpPr>
          <p:spPr bwMode="auto">
            <a:xfrm>
              <a:off x="4169" y="3968"/>
              <a:ext cx="1" cy="98"/>
            </a:xfrm>
            <a:prstGeom prst="line">
              <a:avLst/>
            </a:prstGeom>
            <a:noFill/>
            <a:ln w="25400">
              <a:solidFill>
                <a:schemeClr val="tx1"/>
              </a:solidFill>
              <a:round/>
              <a:tailEnd type="triangle" w="med" len="med"/>
            </a:ln>
          </p:spPr>
          <p:txBody>
            <a:bodyPr lIns="47625" tIns="19050" rIns="47625" bIns="19050">
              <a:spAutoFit/>
            </a:bodyPr>
            <a:p>
              <a:endParaRPr lang="zh-CN" altLang="en-US" sz="1350"/>
            </a:p>
          </p:txBody>
        </p:sp>
        <p:sp>
          <p:nvSpPr>
            <p:cNvPr id="27721" name="Line 74"/>
            <p:cNvSpPr>
              <a:spLocks noChangeShapeType="1"/>
            </p:cNvSpPr>
            <p:nvPr>
              <p:custDataLst>
                <p:tags r:id="rId69"/>
              </p:custDataLst>
            </p:nvPr>
          </p:nvSpPr>
          <p:spPr bwMode="auto">
            <a:xfrm>
              <a:off x="4290" y="2784"/>
              <a:ext cx="1" cy="98"/>
            </a:xfrm>
            <a:prstGeom prst="line">
              <a:avLst/>
            </a:prstGeom>
            <a:noFill/>
            <a:ln w="25400">
              <a:solidFill>
                <a:schemeClr val="tx1"/>
              </a:solidFill>
              <a:round/>
              <a:tailEnd type="triangle" w="med" len="med"/>
            </a:ln>
          </p:spPr>
          <p:txBody>
            <a:bodyPr lIns="47625" tIns="19050" rIns="47625" bIns="19050">
              <a:spAutoFit/>
            </a:bodyPr>
            <a:p>
              <a:endParaRPr lang="zh-CN" altLang="en-US" sz="1350"/>
            </a:p>
          </p:txBody>
        </p:sp>
      </p:grpSp>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基本路径（</a:t>
            </a:r>
            <a:r>
              <a:rPr kumimoji="1" lang="en-US" altLang="zh-CN" sz="2400" dirty="0" err="1">
                <a:sym typeface="+mn-ea"/>
              </a:rPr>
              <a:t>basis path</a:t>
            </a:r>
            <a:r>
              <a:rPr kumimoji="1" lang="zh-CN" altLang="en-US" sz="2400" dirty="0" err="1">
                <a:sym typeface="+mn-ea"/>
              </a:rPr>
              <a:t>）</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14204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基本路径是一种有着严格定义和理论保障的测试</a:t>
            </a: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每条路径可以编码为一个向量</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如果每条路径（哪怕包括循环）都可以视为是由一些典型路径通过线性组合得到的，则这些典型路径足以作为测试</a:t>
            </a:r>
            <a:r>
              <a:rPr lang="zh-CN" altLang="en-US" sz="2000" dirty="0">
                <a:latin typeface="微软雅黑" panose="020B0503020204020204" pitchFamily="34" charset="-122"/>
                <a:ea typeface="微软雅黑" panose="020B0503020204020204" pitchFamily="34" charset="-122"/>
              </a:rPr>
              <a:t>用例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从向量的角度定义基本</a:t>
            </a:r>
            <a:r>
              <a:rPr lang="zh-CN" altLang="en-US" sz="2000" dirty="0">
                <a:latin typeface="微软雅黑" panose="020B0503020204020204" pitchFamily="34" charset="-122"/>
                <a:ea typeface="微软雅黑" panose="020B0503020204020204" pitchFamily="34" charset="-122"/>
              </a:rPr>
              <a:t>路径</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100330" y="3757930"/>
            <a:ext cx="8943975" cy="1029335"/>
          </a:xfrm>
          <a:prstGeom prst="rect">
            <a:avLst/>
          </a:prstGeom>
        </p:spPr>
      </p:pic>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根据分享大纲以及讲义开头列写的学习要点，依次开始深入讲解。"/>
              <p:cNvSpPr txBox="1"/>
              <p:nvPr/>
            </p:nvSpPr>
            <p:spPr>
              <a:xfrm>
                <a:off x="575310" y="837883"/>
                <a:ext cx="7943215" cy="3841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给定向量</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1800" dirty="0">
                    <a:latin typeface="Cambria Math" panose="02040503050406030204" charset="0"/>
                    <a:ea typeface="微软雅黑" panose="020B0503020204020204" pitchFamily="34" charset="-122"/>
                    <a:cs typeface="Cambria Math" panose="02040503050406030204" charset="0"/>
                  </a:rPr>
                  <a:t>,...,</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𝑛</m:t>
                        </m:r>
                      </m:sub>
                    </m:sSub>
                  </m:oMath>
                </a14:m>
                <a:r>
                  <a:rPr lang="zh-CN" altLang="en-US" sz="1800" dirty="0">
                    <a:latin typeface="Cambria Math" panose="02040503050406030204" charset="0"/>
                    <a:ea typeface="微软雅黑" panose="020B0503020204020204" pitchFamily="34" charset="-122"/>
                    <a:cs typeface="Cambria Math" panose="02040503050406030204" charset="0"/>
                  </a:rPr>
                  <a:t>，如果存在不是全为零的数字</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𝑎</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1800" dirty="0">
                    <a:latin typeface="Cambria Math" panose="02040503050406030204" charset="0"/>
                    <a:ea typeface="微软雅黑" panose="020B0503020204020204" pitchFamily="34" charset="-122"/>
                    <a:cs typeface="Cambria Math" panose="02040503050406030204" charset="0"/>
                    <a:sym typeface="+mn-ea"/>
                  </a:rPr>
                  <a:t>,...,</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𝑎</m:t>
                        </m:r>
                      </m:e>
                      <m:sub>
                        <m:r>
                          <a:rPr lang="en-US" altLang="zh-CN" sz="1800" i="1" dirty="0">
                            <a:latin typeface="Cambria Math" panose="02040503050406030204" charset="0"/>
                            <a:ea typeface="微软雅黑" panose="020B0503020204020204" pitchFamily="34" charset="-122"/>
                            <a:cs typeface="Cambria Math" panose="02040503050406030204" charset="0"/>
                          </a:rPr>
                          <m:t>𝑛</m:t>
                        </m:r>
                      </m:sub>
                    </m:sSub>
                  </m:oMath>
                </a14:m>
                <a:r>
                  <a:rPr lang="zh-CN" altLang="en-US" sz="1800" dirty="0">
                    <a:latin typeface="Cambria Math" panose="02040503050406030204" charset="0"/>
                    <a:ea typeface="微软雅黑" panose="020B0503020204020204" pitchFamily="34" charset="-122"/>
                    <a:cs typeface="Cambria Math" panose="02040503050406030204" charset="0"/>
                  </a:rPr>
                  <a:t>，使得</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𝑎</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r>
                      <a:rPr lang="en-US" altLang="zh-CN" sz="1800" i="1" dirty="0">
                        <a:latin typeface="Cambria Math" panose="02040503050406030204" charset="0"/>
                        <a:ea typeface="微软雅黑" panose="020B0503020204020204" pitchFamily="34" charset="-122"/>
                        <a:cs typeface="Cambria Math" panose="02040503050406030204" charset="0"/>
                      </a:rPr>
                      <m:t>+...+</m:t>
                    </m:r>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𝑎</m:t>
                        </m:r>
                      </m:e>
                      <m:sub>
                        <m:r>
                          <a:rPr lang="en-US" altLang="zh-CN" sz="1800" i="1" dirty="0">
                            <a:latin typeface="Cambria Math" panose="02040503050406030204" charset="0"/>
                            <a:ea typeface="微软雅黑" panose="020B0503020204020204" pitchFamily="34" charset="-122"/>
                            <a:cs typeface="Cambria Math" panose="02040503050406030204" charset="0"/>
                          </a:rPr>
                          <m:t>𝑛</m:t>
                        </m:r>
                      </m:sub>
                    </m:sSub>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𝑛</m:t>
                        </m:r>
                      </m:sub>
                    </m:sSub>
                    <m:r>
                      <a:rPr lang="en-US" altLang="zh-CN" sz="1800" i="1" dirty="0">
                        <a:latin typeface="Cambria Math" panose="02040503050406030204" charset="0"/>
                        <a:ea typeface="微软雅黑" panose="020B0503020204020204" pitchFamily="34" charset="-122"/>
                        <a:cs typeface="Cambria Math" panose="02040503050406030204" charset="0"/>
                      </a:rPr>
                      <m:t>=</m:t>
                    </m:r>
                    <m:r>
                      <a:rPr lang="en-US" altLang="zh-CN" sz="1800" i="1" dirty="0">
                        <a:latin typeface="Cambria Math" panose="02040503050406030204" charset="0"/>
                        <a:ea typeface="微软雅黑" panose="020B0503020204020204" pitchFamily="34" charset="-122"/>
                        <a:cs typeface="Cambria Math" panose="02040503050406030204" charset="0"/>
                      </a:rPr>
                      <m:t>0</m:t>
                    </m:r>
                  </m:oMath>
                </a14:m>
                <a:r>
                  <a:rPr lang="zh-CN" altLang="en-US" sz="1800" dirty="0">
                    <a:latin typeface="Cambria Math" panose="02040503050406030204" charset="0"/>
                    <a:ea typeface="微软雅黑" panose="020B0503020204020204" pitchFamily="34" charset="-122"/>
                    <a:cs typeface="Cambria Math" panose="02040503050406030204" charset="0"/>
                  </a:rPr>
                  <a:t>，则称向量</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1800" dirty="0">
                    <a:latin typeface="Cambria Math" panose="02040503050406030204" charset="0"/>
                    <a:ea typeface="微软雅黑" panose="020B0503020204020204" pitchFamily="34" charset="-122"/>
                    <a:cs typeface="Cambria Math" panose="02040503050406030204" charset="0"/>
                    <a:sym typeface="+mn-ea"/>
                  </a:rPr>
                  <a:t>,...,</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𝑛</m:t>
                        </m:r>
                      </m:sub>
                    </m:sSub>
                  </m:oMath>
                </a14:m>
                <a:r>
                  <a:rPr lang="zh-CN" altLang="en-US" sz="1800" dirty="0">
                    <a:latin typeface="Cambria Math" panose="02040503050406030204" charset="0"/>
                    <a:ea typeface="微软雅黑" panose="020B0503020204020204" pitchFamily="34" charset="-122"/>
                    <a:cs typeface="Cambria Math" panose="02040503050406030204" charset="0"/>
                  </a:rPr>
                  <a:t>是线性相关的；否则，称向量</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1800" dirty="0">
                    <a:latin typeface="Cambria Math" panose="02040503050406030204" charset="0"/>
                    <a:ea typeface="微软雅黑" panose="020B0503020204020204" pitchFamily="34" charset="-122"/>
                    <a:cs typeface="Cambria Math" panose="02040503050406030204" charset="0"/>
                    <a:sym typeface="+mn-ea"/>
                  </a:rPr>
                  <a:t>,...,</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𝑛</m:t>
                        </m:r>
                      </m:sub>
                    </m:sSub>
                  </m:oMath>
                </a14:m>
                <a:r>
                  <a:rPr lang="zh-CN" altLang="en-US" sz="1800" dirty="0">
                    <a:latin typeface="Cambria Math" panose="02040503050406030204" charset="0"/>
                    <a:ea typeface="微软雅黑" panose="020B0503020204020204" pitchFamily="34" charset="-122"/>
                    <a:cs typeface="Cambria Math" panose="02040503050406030204" charset="0"/>
                  </a:rPr>
                  <a:t>是线性无关的</a:t>
                </a:r>
                <a:endParaRPr lang="zh-CN" altLang="en-US" sz="1800" dirty="0">
                  <a:latin typeface="Cambria Math" panose="02040503050406030204" charset="0"/>
                  <a:ea typeface="微软雅黑" panose="020B0503020204020204" pitchFamily="34" charset="-122"/>
                  <a:cs typeface="Cambria Math" panose="02040503050406030204" charset="0"/>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给定一个</a:t>
                </a:r>
                <a:r>
                  <a:rPr lang="en-US" altLang="zh-CN" sz="1800" dirty="0">
                    <a:latin typeface="微软雅黑" panose="020B0503020204020204" pitchFamily="34" charset="-122"/>
                    <a:ea typeface="微软雅黑" panose="020B0503020204020204" pitchFamily="34" charset="-122"/>
                    <a:sym typeface="+mn-ea"/>
                  </a:rPr>
                  <a:t>DD</a:t>
                </a:r>
                <a:r>
                  <a:rPr lang="zh-CN" altLang="en-US" sz="1800" dirty="0">
                    <a:latin typeface="微软雅黑" panose="020B0503020204020204" pitchFamily="34" charset="-122"/>
                    <a:ea typeface="微软雅黑" panose="020B0503020204020204" pitchFamily="34" charset="-122"/>
                    <a:sym typeface="+mn-ea"/>
                  </a:rPr>
                  <a:t>路径图，它的每条路径可以被编码为一个向量，每个向量包含的元素数目等于这个</a:t>
                </a:r>
                <a:r>
                  <a:rPr lang="en-US" altLang="zh-CN" sz="1800" dirty="0">
                    <a:latin typeface="微软雅黑" panose="020B0503020204020204" pitchFamily="34" charset="-122"/>
                    <a:ea typeface="微软雅黑" panose="020B0503020204020204" pitchFamily="34" charset="-122"/>
                    <a:sym typeface="+mn-ea"/>
                  </a:rPr>
                  <a:t>DD</a:t>
                </a:r>
                <a:r>
                  <a:rPr lang="zh-CN" altLang="en-US" sz="1800" dirty="0">
                    <a:latin typeface="微软雅黑" panose="020B0503020204020204" pitchFamily="34" charset="-122"/>
                    <a:ea typeface="微软雅黑" panose="020B0503020204020204" pitchFamily="34" charset="-122"/>
                    <a:sym typeface="+mn-ea"/>
                  </a:rPr>
                  <a:t>路径图的边的数目</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Cambria Math" panose="02040503050406030204" charset="0"/>
                    <a:ea typeface="微软雅黑" panose="020B0503020204020204" pitchFamily="34" charset="-122"/>
                    <a:cs typeface="Cambria Math" panose="02040503050406030204" charset="0"/>
                  </a:rPr>
                  <a:t>给定一个</a:t>
                </a:r>
                <a:r>
                  <a:rPr lang="en-US" altLang="zh-CN" sz="1800" dirty="0">
                    <a:latin typeface="Cambria Math" panose="02040503050406030204" charset="0"/>
                    <a:ea typeface="微软雅黑" panose="020B0503020204020204" pitchFamily="34" charset="-122"/>
                    <a:cs typeface="Cambria Math" panose="02040503050406030204" charset="0"/>
                  </a:rPr>
                  <a:t>DD</a:t>
                </a:r>
                <a:r>
                  <a:rPr lang="zh-CN" altLang="en-US" sz="1800" dirty="0">
                    <a:latin typeface="Cambria Math" panose="02040503050406030204" charset="0"/>
                    <a:ea typeface="微软雅黑" panose="020B0503020204020204" pitchFamily="34" charset="-122"/>
                    <a:cs typeface="Cambria Math" panose="02040503050406030204" charset="0"/>
                  </a:rPr>
                  <a:t>路径图，它的基本路径基是一个路径的集合</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𝑆</m:t>
                        </m:r>
                        <m:r>
                          <a:rPr lang="en-US" altLang="zh-CN" sz="1800" i="1" dirty="0">
                            <a:latin typeface="Cambria Math" panose="02040503050406030204" charset="0"/>
                            <a:ea typeface="微软雅黑" panose="020B0503020204020204" pitchFamily="34" charset="-122"/>
                            <a:cs typeface="Cambria Math" panose="02040503050406030204" charset="0"/>
                          </a:rPr>
                          <m:t>={</m:t>
                        </m:r>
                        <m:r>
                          <a:rPr lang="en-US" altLang="zh-CN" sz="1800" i="1" dirty="0">
                            <a:latin typeface="Cambria Math" panose="02040503050406030204" charset="0"/>
                            <a:ea typeface="微软雅黑" panose="020B0503020204020204" pitchFamily="34" charset="-122"/>
                            <a:cs typeface="Cambria Math" panose="02040503050406030204" charset="0"/>
                          </a:rPr>
                          <m:t>𝑠</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1800" dirty="0">
                    <a:latin typeface="Cambria Math" panose="02040503050406030204" charset="0"/>
                    <a:ea typeface="微软雅黑" panose="020B0503020204020204" pitchFamily="34" charset="-122"/>
                    <a:cs typeface="Cambria Math" panose="02040503050406030204" charset="0"/>
                    <a:sym typeface="+mn-ea"/>
                  </a:rPr>
                  <a:t>,...,</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𝑠</m:t>
                        </m:r>
                      </m:e>
                      <m:sub>
                        <m:r>
                          <a:rPr lang="en-US" altLang="zh-CN" sz="1800" i="1" dirty="0">
                            <a:latin typeface="Cambria Math" panose="02040503050406030204" charset="0"/>
                            <a:ea typeface="微软雅黑" panose="020B0503020204020204" pitchFamily="34" charset="-122"/>
                            <a:cs typeface="Cambria Math" panose="02040503050406030204" charset="0"/>
                          </a:rPr>
                          <m:t>𝑘</m:t>
                        </m:r>
                      </m:sub>
                    </m:sSub>
                    <m:r>
                      <a:rPr lang="en-US" altLang="zh-CN" sz="1800" i="1" dirty="0">
                        <a:latin typeface="Cambria Math" panose="02040503050406030204" charset="0"/>
                        <a:ea typeface="微软雅黑" panose="020B0503020204020204" pitchFamily="34" charset="-122"/>
                        <a:cs typeface="Cambria Math" panose="02040503050406030204" charset="0"/>
                      </a:rPr>
                      <m:t>}</m:t>
                    </m:r>
                  </m:oMath>
                </a14:m>
                <a:r>
                  <a:rPr lang="zh-CN" altLang="en-US" sz="1800" dirty="0">
                    <a:latin typeface="Cambria Math" panose="02040503050406030204" charset="0"/>
                    <a:ea typeface="微软雅黑" panose="020B0503020204020204" pitchFamily="34" charset="-122"/>
                    <a:cs typeface="Cambria Math" panose="02040503050406030204" charset="0"/>
                  </a:rPr>
                  <a:t>，满足：</a:t>
                </a:r>
                <a:r>
                  <a:rPr lang="en-US" altLang="zh-CN" sz="1800" dirty="0">
                    <a:latin typeface="Cambria Math" panose="02040503050406030204" charset="0"/>
                    <a:ea typeface="微软雅黑" panose="020B0503020204020204" pitchFamily="34" charset="-122"/>
                    <a:cs typeface="Cambria Math" panose="02040503050406030204" charset="0"/>
                  </a:rPr>
                  <a:t>1. S</a:t>
                </a:r>
                <a:r>
                  <a:rPr lang="zh-CN" altLang="en-US" sz="1800" dirty="0">
                    <a:latin typeface="Cambria Math" panose="02040503050406030204" charset="0"/>
                    <a:ea typeface="微软雅黑" panose="020B0503020204020204" pitchFamily="34" charset="-122"/>
                    <a:cs typeface="Cambria Math" panose="02040503050406030204" charset="0"/>
                  </a:rPr>
                  <a:t>中的路径彼此线性无关，</a:t>
                </a:r>
                <a:r>
                  <a:rPr lang="en-US" altLang="zh-CN" sz="1800" dirty="0">
                    <a:latin typeface="Cambria Math" panose="02040503050406030204" charset="0"/>
                    <a:ea typeface="微软雅黑" panose="020B0503020204020204" pitchFamily="34" charset="-122"/>
                    <a:cs typeface="Cambria Math" panose="02040503050406030204" charset="0"/>
                  </a:rPr>
                  <a:t>2. </a:t>
                </a:r>
                <a:r>
                  <a:rPr lang="zh-CN" altLang="en-US" sz="1800" dirty="0">
                    <a:latin typeface="Cambria Math" panose="02040503050406030204" charset="0"/>
                    <a:ea typeface="微软雅黑" panose="020B0503020204020204" pitchFamily="34" charset="-122"/>
                    <a:cs typeface="Cambria Math" panose="02040503050406030204" charset="0"/>
                  </a:rPr>
                  <a:t>任何这个</a:t>
                </a:r>
                <a:r>
                  <a:rPr lang="en-US" altLang="zh-CN" sz="1800" dirty="0">
                    <a:latin typeface="Cambria Math" panose="02040503050406030204" charset="0"/>
                    <a:ea typeface="微软雅黑" panose="020B0503020204020204" pitchFamily="34" charset="-122"/>
                    <a:cs typeface="Cambria Math" panose="02040503050406030204" charset="0"/>
                  </a:rPr>
                  <a:t>DD</a:t>
                </a:r>
                <a:r>
                  <a:rPr lang="zh-CN" altLang="en-US" sz="1800" dirty="0">
                    <a:latin typeface="Cambria Math" panose="02040503050406030204" charset="0"/>
                    <a:ea typeface="微软雅黑" panose="020B0503020204020204" pitchFamily="34" charset="-122"/>
                    <a:cs typeface="Cambria Math" panose="02040503050406030204" charset="0"/>
                  </a:rPr>
                  <a:t>路径图中的路径</a:t>
                </a:r>
                <a:r>
                  <a:rPr lang="en-US" altLang="zh-CN" sz="1800" dirty="0">
                    <a:latin typeface="Cambria Math" panose="02040503050406030204" charset="0"/>
                    <a:ea typeface="微软雅黑" panose="020B0503020204020204" pitchFamily="34" charset="-122"/>
                    <a:cs typeface="Cambria Math" panose="02040503050406030204" charset="0"/>
                  </a:rPr>
                  <a:t>v</a:t>
                </a:r>
                <a:r>
                  <a:rPr lang="zh-CN" altLang="en-US" sz="1800" dirty="0">
                    <a:latin typeface="Cambria Math" panose="02040503050406030204" charset="0"/>
                    <a:ea typeface="微软雅黑" panose="020B0503020204020204" pitchFamily="34" charset="-122"/>
                    <a:cs typeface="Cambria Math" panose="02040503050406030204" charset="0"/>
                  </a:rPr>
                  <a:t>可由</a:t>
                </a:r>
                <a:r>
                  <a:rPr lang="en-US" altLang="zh-CN" sz="1800" dirty="0">
                    <a:latin typeface="Cambria Math" panose="02040503050406030204" charset="0"/>
                    <a:ea typeface="微软雅黑" panose="020B0503020204020204" pitchFamily="34" charset="-122"/>
                    <a:cs typeface="Cambria Math" panose="02040503050406030204" charset="0"/>
                  </a:rPr>
                  <a:t>S</a:t>
                </a:r>
                <a:r>
                  <a:rPr lang="zh-CN" altLang="en-US" sz="1800" dirty="0">
                    <a:latin typeface="Cambria Math" panose="02040503050406030204" charset="0"/>
                    <a:ea typeface="微软雅黑" panose="020B0503020204020204" pitchFamily="34" charset="-122"/>
                    <a:cs typeface="Cambria Math" panose="02040503050406030204" charset="0"/>
                  </a:rPr>
                  <a:t>中的路径对应的向量通过线性运算得出，即存在</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𝑏</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1800" dirty="0">
                    <a:latin typeface="Cambria Math" panose="02040503050406030204" charset="0"/>
                    <a:ea typeface="微软雅黑" panose="020B0503020204020204" pitchFamily="34" charset="-122"/>
                    <a:cs typeface="Cambria Math" panose="02040503050406030204" charset="0"/>
                    <a:sym typeface="+mn-ea"/>
                  </a:rPr>
                  <a:t>,...,</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𝑏</m:t>
                        </m:r>
                      </m:e>
                      <m:sub>
                        <m:r>
                          <a:rPr lang="en-US" altLang="zh-CN" sz="1800" i="1" dirty="0">
                            <a:latin typeface="Cambria Math" panose="02040503050406030204" charset="0"/>
                            <a:ea typeface="微软雅黑" panose="020B0503020204020204" pitchFamily="34" charset="-122"/>
                            <a:cs typeface="Cambria Math" panose="02040503050406030204" charset="0"/>
                          </a:rPr>
                          <m:t>𝑘</m:t>
                        </m:r>
                      </m:sub>
                    </m:sSub>
                  </m:oMath>
                </a14:m>
                <a:r>
                  <a:rPr lang="zh-CN" altLang="en-US" sz="1800" dirty="0">
                    <a:latin typeface="Cambria Math" panose="02040503050406030204" charset="0"/>
                    <a:ea typeface="微软雅黑" panose="020B0503020204020204" pitchFamily="34" charset="-122"/>
                    <a:cs typeface="Cambria Math" panose="02040503050406030204" charset="0"/>
                  </a:rPr>
                  <a:t>，使得</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𝑏</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r>
                      <a:rPr lang="en-US" altLang="zh-CN" sz="1800" i="1" dirty="0">
                        <a:latin typeface="Cambria Math" panose="02040503050406030204" charset="0"/>
                        <a:ea typeface="微软雅黑" panose="020B0503020204020204" pitchFamily="34" charset="-122"/>
                        <a:cs typeface="Cambria Math" panose="02040503050406030204" charset="0"/>
                      </a:rPr>
                      <m:t>+...+</m:t>
                    </m:r>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𝑏</m:t>
                        </m:r>
                      </m:e>
                      <m:sub>
                        <m:r>
                          <a:rPr lang="en-US" altLang="zh-CN" sz="1800" i="1" dirty="0">
                            <a:latin typeface="Cambria Math" panose="02040503050406030204" charset="0"/>
                            <a:ea typeface="微软雅黑" panose="020B0503020204020204" pitchFamily="34" charset="-122"/>
                            <a:cs typeface="Cambria Math" panose="02040503050406030204" charset="0"/>
                          </a:rPr>
                          <m:t>𝑘</m:t>
                        </m:r>
                      </m:sub>
                    </m:sSub>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𝑘</m:t>
                        </m:r>
                      </m:sub>
                    </m:sSub>
                    <m:r>
                      <a:rPr lang="en-US" altLang="zh-CN" sz="1800" i="1" dirty="0">
                        <a:latin typeface="Cambria Math" panose="02040503050406030204" charset="0"/>
                        <a:ea typeface="微软雅黑" panose="020B0503020204020204" pitchFamily="34" charset="-122"/>
                        <a:cs typeface="Cambria Math" panose="02040503050406030204" charset="0"/>
                      </a:rPr>
                      <m:t>=</m:t>
                    </m:r>
                    <m:r>
                      <a:rPr lang="en-US" altLang="zh-CN" sz="1800" i="1" dirty="0">
                        <a:latin typeface="Cambria Math" panose="02040503050406030204" charset="0"/>
                        <a:ea typeface="微软雅黑" panose="020B0503020204020204" pitchFamily="34" charset="-122"/>
                        <a:cs typeface="Cambria Math" panose="02040503050406030204" charset="0"/>
                      </a:rPr>
                      <m:t>𝑣</m:t>
                    </m:r>
                  </m:oMath>
                </a14:m>
                <a:r>
                  <a:rPr lang="zh-CN" altLang="en-US" sz="1800" dirty="0">
                    <a:latin typeface="Cambria Math" panose="02040503050406030204" charset="0"/>
                    <a:ea typeface="微软雅黑" panose="020B0503020204020204" pitchFamily="34" charset="-122"/>
                    <a:cs typeface="Cambria Math" panose="02040503050406030204" charset="0"/>
                  </a:rPr>
                  <a:t>，这里每个向量</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𝑣</m:t>
                        </m:r>
                      </m:e>
                      <m:sub>
                        <m:r>
                          <a:rPr lang="en-US" altLang="zh-CN" sz="1800" i="1" dirty="0">
                            <a:latin typeface="Cambria Math" panose="02040503050406030204" charset="0"/>
                            <a:ea typeface="微软雅黑" panose="020B0503020204020204" pitchFamily="34" charset="-122"/>
                            <a:cs typeface="Cambria Math" panose="02040503050406030204" charset="0"/>
                          </a:rPr>
                          <m:t>𝑖</m:t>
                        </m:r>
                      </m:sub>
                    </m:sSub>
                  </m:oMath>
                </a14:m>
                <a:r>
                  <a:rPr lang="zh-CN" altLang="en-US" sz="1800" dirty="0">
                    <a:latin typeface="Cambria Math" panose="02040503050406030204" charset="0"/>
                    <a:ea typeface="微软雅黑" panose="020B0503020204020204" pitchFamily="34" charset="-122"/>
                    <a:cs typeface="Cambria Math" panose="02040503050406030204" charset="0"/>
                  </a:rPr>
                  <a:t>是路径</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𝑠</m:t>
                        </m:r>
                      </m:e>
                      <m:sub>
                        <m:r>
                          <a:rPr lang="en-US" altLang="zh-CN" sz="1800" i="1" dirty="0">
                            <a:latin typeface="Cambria Math" panose="02040503050406030204" charset="0"/>
                            <a:ea typeface="微软雅黑" panose="020B0503020204020204" pitchFamily="34" charset="-122"/>
                            <a:cs typeface="Cambria Math" panose="02040503050406030204" charset="0"/>
                          </a:rPr>
                          <m:t>𝑖</m:t>
                        </m:r>
                      </m:sub>
                    </m:sSub>
                  </m:oMath>
                </a14:m>
                <a:r>
                  <a:rPr lang="zh-CN" altLang="en-US" sz="1800" dirty="0">
                    <a:latin typeface="Cambria Math" panose="02040503050406030204" charset="0"/>
                    <a:ea typeface="微软雅黑" panose="020B0503020204020204" pitchFamily="34" charset="-122"/>
                    <a:cs typeface="Cambria Math" panose="02040503050406030204" charset="0"/>
                  </a:rPr>
                  <a:t>所对应的向量</a:t>
                </a:r>
                <a:endParaRPr lang="zh-CN" altLang="en-US" sz="1800" dirty="0">
                  <a:latin typeface="Cambria Math" panose="02040503050406030204" charset="0"/>
                  <a:ea typeface="微软雅黑" panose="020B0503020204020204" pitchFamily="34" charset="-122"/>
                  <a:cs typeface="Cambria Math" panose="02040503050406030204" charset="0"/>
                </a:endParaRPr>
              </a:p>
            </p:txBody>
          </p:sp>
        </mc:Choice>
        <mc:Fallback>
          <p:sp>
            <p:nvSpPr>
              <p:cNvPr id="3" name="根据分享大纲以及讲义开头列写的学习要点，依次开始深入讲解。"/>
              <p:cNvSpPr txBox="1">
                <a:spLocks noRot="1" noChangeAspect="1" noMove="1" noResize="1" noEditPoints="1" noAdjustHandles="1" noChangeArrowheads="1" noChangeShapeType="1" noTextEdit="1"/>
              </p:cNvSpPr>
              <p:nvPr/>
            </p:nvSpPr>
            <p:spPr>
              <a:xfrm>
                <a:off x="575310" y="837883"/>
                <a:ext cx="7943215" cy="3841115"/>
              </a:xfrm>
              <a:prstGeom prst="rect">
                <a:avLst/>
              </a:prstGeom>
              <a:blipFill rotWithShape="1">
                <a:blip r:embed="rId1"/>
                <a:stretch>
                  <a:fillRect t="-8" b="8"/>
                </a:stretch>
              </a:blipFill>
              <a:ln w="12700">
                <a:miter lim="400000"/>
              </a:ln>
            </p:spPr>
            <p:txBody>
              <a:bodyPr/>
              <a:lstStyle/>
              <a:p>
                <a:r>
                  <a:rPr lang="zh-CN" altLang="en-US">
                    <a:noFill/>
                  </a:rPr>
                  <a:t> </a:t>
                </a:r>
              </a:p>
            </p:txBody>
          </p:sp>
        </mc:Fallback>
      </mc:AlternateContent>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圈</a:t>
            </a:r>
            <a:r>
              <a:rPr kumimoji="1" lang="zh-CN" altLang="en-US" sz="2400" dirty="0" err="1">
                <a:sym typeface="+mn-ea"/>
              </a:rPr>
              <a:t>复杂度</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度量了基本路径基中的路径</a:t>
            </a:r>
            <a:r>
              <a:rPr lang="zh-CN" altLang="en-US" sz="2000" dirty="0">
                <a:latin typeface="微软雅黑" panose="020B0503020204020204" pitchFamily="34" charset="-122"/>
                <a:ea typeface="微软雅黑" panose="020B0503020204020204" pitchFamily="34" charset="-122"/>
              </a:rPr>
              <a:t>数目</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令程序执行有一个起点和一个</a:t>
            </a:r>
            <a:r>
              <a:rPr lang="zh-CN" altLang="en-US" sz="2000" dirty="0">
                <a:latin typeface="微软雅黑" panose="020B0503020204020204" pitchFamily="34" charset="-122"/>
                <a:ea typeface="微软雅黑" panose="020B0503020204020204" pitchFamily="34" charset="-122"/>
              </a:rPr>
              <a:t>终点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如果程序是一个强联通图：圈复杂度</a:t>
            </a:r>
            <a:r>
              <a:rPr lang="en-US" altLang="zh-CN" sz="2000" dirty="0">
                <a:latin typeface="微软雅黑" panose="020B0503020204020204" pitchFamily="34" charset="-122"/>
                <a:ea typeface="微软雅黑" panose="020B0503020204020204" pitchFamily="34" charset="-122"/>
              </a:rPr>
              <a:t>=e-n+1</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如果程序不是一个强连通图：圈复杂度</a:t>
            </a:r>
            <a:r>
              <a:rPr lang="en-US" altLang="zh-CN" sz="2000" dirty="0">
                <a:latin typeface="微软雅黑" panose="020B0503020204020204" pitchFamily="34" charset="-122"/>
                <a:ea typeface="微软雅黑" panose="020B0503020204020204" pitchFamily="34" charset="-122"/>
              </a:rPr>
              <a:t>=e-n+2</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是边数目，</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是节点</a:t>
            </a:r>
            <a:r>
              <a:rPr lang="zh-CN" altLang="en-US" sz="2000" dirty="0">
                <a:latin typeface="微软雅黑" panose="020B0503020204020204" pitchFamily="34" charset="-122"/>
                <a:ea typeface="微软雅黑" panose="020B0503020204020204" pitchFamily="34" charset="-122"/>
              </a:rPr>
              <a:t>数目</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构造基本路径基的</a:t>
            </a:r>
            <a:r>
              <a:rPr kumimoji="1" lang="zh-CN" altLang="en-US" sz="2400" dirty="0" err="1">
                <a:sym typeface="+mn-ea"/>
              </a:rPr>
              <a:t>方法</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782638"/>
            <a:ext cx="8368030"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给定一个单入口单出口的</a:t>
            </a:r>
            <a:r>
              <a:rPr lang="en-US" altLang="zh-CN" sz="1800" dirty="0">
                <a:latin typeface="微软雅黑" panose="020B0503020204020204" pitchFamily="34" charset="-122"/>
                <a:ea typeface="微软雅黑" panose="020B0503020204020204" pitchFamily="34" charset="-122"/>
              </a:rPr>
              <a:t>DD</a:t>
            </a:r>
            <a:r>
              <a:rPr lang="zh-CN" altLang="en-US" sz="1800" dirty="0">
                <a:latin typeface="微软雅黑" panose="020B0503020204020204" pitchFamily="34" charset="-122"/>
                <a:ea typeface="微软雅黑" panose="020B0503020204020204" pitchFamily="34" charset="-122"/>
              </a:rPr>
              <a:t>路径图，求这个</a:t>
            </a:r>
            <a:r>
              <a:rPr lang="en-US" altLang="zh-CN" sz="1800" dirty="0">
                <a:latin typeface="微软雅黑" panose="020B0503020204020204" pitchFamily="34" charset="-122"/>
                <a:ea typeface="微软雅黑" panose="020B0503020204020204" pitchFamily="34" charset="-122"/>
              </a:rPr>
              <a:t>DD</a:t>
            </a:r>
            <a:r>
              <a:rPr lang="zh-CN" altLang="en-US" sz="1800" dirty="0">
                <a:latin typeface="微软雅黑" panose="020B0503020204020204" pitchFamily="34" charset="-122"/>
                <a:ea typeface="微软雅黑" panose="020B0503020204020204" pitchFamily="34" charset="-122"/>
              </a:rPr>
              <a:t>路径图的基本路径基</a:t>
            </a:r>
            <a:r>
              <a:rPr lang="en-US" altLang="zh-CN" sz="1800" dirty="0">
                <a:latin typeface="微软雅黑" panose="020B0503020204020204" pitchFamily="34" charset="-122"/>
                <a:ea typeface="微软雅黑" panose="020B0503020204020204" pitchFamily="34" charset="-122"/>
              </a:rPr>
              <a:t>S</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初始</a:t>
            </a:r>
            <a:r>
              <a:rPr lang="en-US" altLang="zh-CN" sz="1800" dirty="0">
                <a:latin typeface="微软雅黑" panose="020B0503020204020204" pitchFamily="34" charset="-122"/>
                <a:ea typeface="微软雅黑" panose="020B0503020204020204" pitchFamily="34" charset="-122"/>
              </a:rPr>
              <a:t>S</a:t>
            </a:r>
            <a:r>
              <a:rPr lang="zh-CN" altLang="en-US" sz="1800" dirty="0">
                <a:latin typeface="微软雅黑" panose="020B0503020204020204" pitchFamily="34" charset="-122"/>
                <a:ea typeface="微软雅黑" panose="020B0503020204020204" pitchFamily="34" charset="-122"/>
              </a:rPr>
              <a:t>为空集</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给出一条从入口到出口的最短路径，把这条路径加入</a:t>
            </a:r>
            <a:r>
              <a:rPr lang="en-US" altLang="zh-CN" sz="1800" dirty="0">
                <a:latin typeface="微软雅黑" panose="020B0503020204020204" pitchFamily="34" charset="-122"/>
                <a:ea typeface="微软雅黑" panose="020B0503020204020204" pitchFamily="34" charset="-122"/>
              </a:rPr>
              <a:t>S</a:t>
            </a:r>
            <a:r>
              <a:rPr lang="zh-CN" altLang="en-US" sz="1800" dirty="0">
                <a:latin typeface="微软雅黑" panose="020B0503020204020204" pitchFamily="34" charset="-122"/>
                <a:ea typeface="微软雅黑" panose="020B0503020204020204" pitchFamily="34" charset="-122"/>
              </a:rPr>
              <a:t>路径</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对</a:t>
            </a:r>
            <a:r>
              <a:rPr lang="en-US" altLang="zh-CN" sz="1800" dirty="0">
                <a:latin typeface="微软雅黑" panose="020B0503020204020204" pitchFamily="34" charset="-122"/>
                <a:ea typeface="微软雅黑" panose="020B0503020204020204" pitchFamily="34" charset="-122"/>
              </a:rPr>
              <a:t>S</a:t>
            </a:r>
            <a:r>
              <a:rPr lang="zh-CN" altLang="en-US" sz="1800" dirty="0">
                <a:latin typeface="微软雅黑" panose="020B0503020204020204" pitchFamily="34" charset="-122"/>
                <a:ea typeface="微软雅黑" panose="020B0503020204020204" pitchFamily="34" charset="-122"/>
              </a:rPr>
              <a:t>中的每条路径，对路径上第一个不完全的分支语句，令其取和</a:t>
            </a:r>
            <a:r>
              <a:rPr lang="en-US" altLang="zh-CN" sz="1800" dirty="0">
                <a:latin typeface="微软雅黑" panose="020B0503020204020204" pitchFamily="34" charset="-122"/>
                <a:ea typeface="微软雅黑" panose="020B0503020204020204" pitchFamily="34" charset="-122"/>
              </a:rPr>
              <a:t>S</a:t>
            </a:r>
            <a:r>
              <a:rPr lang="zh-CN" altLang="en-US" sz="1800" dirty="0">
                <a:latin typeface="微软雅黑" panose="020B0503020204020204" pitchFamily="34" charset="-122"/>
                <a:ea typeface="微软雅黑" panose="020B0503020204020204" pitchFamily="34" charset="-122"/>
              </a:rPr>
              <a:t>中已有路径上的同一分支语句不同</a:t>
            </a:r>
            <a:r>
              <a:rPr lang="zh-CN" altLang="en-US" sz="1800" dirty="0">
                <a:latin typeface="微软雅黑" panose="020B0503020204020204" pitchFamily="34" charset="-122"/>
                <a:ea typeface="微软雅黑" panose="020B0503020204020204" pitchFamily="34" charset="-122"/>
              </a:rPr>
              <a:t>的判断结果，并按最短路径从新的节点走到出口</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不断重复以上过程</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我们称</a:t>
            </a:r>
            <a:r>
              <a:rPr lang="en-US" altLang="zh-CN" sz="1800" dirty="0">
                <a:latin typeface="微软雅黑" panose="020B0503020204020204" pitchFamily="34" charset="-122"/>
                <a:ea typeface="微软雅黑" panose="020B0503020204020204" pitchFamily="34" charset="-122"/>
                <a:sym typeface="+mn-ea"/>
              </a:rPr>
              <a:t>S</a:t>
            </a:r>
            <a:r>
              <a:rPr lang="zh-CN" altLang="en-US" sz="1800" dirty="0">
                <a:latin typeface="微软雅黑" panose="020B0503020204020204" pitchFamily="34" charset="-122"/>
                <a:ea typeface="微软雅黑" panose="020B0503020204020204" pitchFamily="34" charset="-122"/>
                <a:sym typeface="+mn-ea"/>
              </a:rPr>
              <a:t>中的一个分支语句是完全的，如果</a:t>
            </a:r>
            <a:r>
              <a:rPr lang="en-US" altLang="zh-CN" sz="1800" dirty="0">
                <a:latin typeface="微软雅黑" panose="020B0503020204020204" pitchFamily="34" charset="-122"/>
                <a:ea typeface="微软雅黑" panose="020B0503020204020204" pitchFamily="34" charset="-122"/>
                <a:sym typeface="+mn-ea"/>
              </a:rPr>
              <a:t>S</a:t>
            </a:r>
            <a:r>
              <a:rPr lang="zh-CN" altLang="en-US" sz="1800" dirty="0">
                <a:latin typeface="微软雅黑" panose="020B0503020204020204" pitchFamily="34" charset="-122"/>
                <a:ea typeface="微软雅黑" panose="020B0503020204020204" pitchFamily="34" charset="-122"/>
                <a:sym typeface="+mn-ea"/>
              </a:rPr>
              <a:t>中有两条路径，这个分支语句在这两条路径上分别取真和取假</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当分支语句有多个分支时类似</a:t>
            </a:r>
            <a:r>
              <a:rPr lang="zh-CN" altLang="en-US" sz="1800" dirty="0">
                <a:latin typeface="微软雅黑" panose="020B0503020204020204" pitchFamily="34" charset="-122"/>
                <a:ea typeface="微软雅黑" panose="020B0503020204020204" pitchFamily="34" charset="-122"/>
              </a:rPr>
              <a:t>处理</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基本路径测试</a:t>
            </a:r>
            <a:r>
              <a:rPr kumimoji="1" lang="zh-CN" altLang="en-US" sz="2400" dirty="0" err="1">
                <a:sym typeface="+mn-ea"/>
              </a:rPr>
              <a:t>流程</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rPr>
              <a:t>依据代码绘制流程图</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确定流程图的圈复杂度</a:t>
            </a:r>
            <a:r>
              <a:rPr lang="zh-CN" altLang="en-US" sz="2000" dirty="0">
                <a:latin typeface="微软雅黑" panose="020B0503020204020204" pitchFamily="34" charset="-122"/>
                <a:ea typeface="微软雅黑" panose="020B0503020204020204" pitchFamily="34" charset="-122"/>
              </a:rPr>
              <a:t>，即基本路径基中的路径数目</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构造基本路径</a:t>
            </a:r>
            <a:r>
              <a:rPr lang="zh-CN" altLang="en-US" sz="2000" dirty="0">
                <a:latin typeface="微软雅黑" panose="020B0503020204020204" pitchFamily="34" charset="-122"/>
                <a:ea typeface="微软雅黑" panose="020B0503020204020204" pitchFamily="34" charset="-122"/>
              </a:rPr>
              <a:t>基（这个集合未必</a:t>
            </a:r>
            <a:r>
              <a:rPr lang="zh-CN" altLang="en-US" sz="2000" dirty="0">
                <a:latin typeface="微软雅黑" panose="020B0503020204020204" pitchFamily="34" charset="-122"/>
                <a:ea typeface="微软雅黑" panose="020B0503020204020204" pitchFamily="34" charset="-122"/>
              </a:rPr>
              <a:t>唯一）</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设计测试用例覆盖</a:t>
            </a:r>
            <a:r>
              <a:rPr lang="zh-CN" altLang="en-US" sz="2000" dirty="0">
                <a:latin typeface="微软雅黑" panose="020B0503020204020204" pitchFamily="34" charset="-122"/>
                <a:ea typeface="微软雅黑" panose="020B0503020204020204" pitchFamily="34" charset="-122"/>
              </a:rPr>
              <a:t>基本路径基中的</a:t>
            </a:r>
            <a:r>
              <a:rPr lang="en-US" altLang="zh-CN" sz="2000" dirty="0">
                <a:latin typeface="微软雅黑" panose="020B0503020204020204" pitchFamily="34" charset="-122"/>
                <a:ea typeface="微软雅黑" panose="020B0503020204020204" pitchFamily="34" charset="-122"/>
              </a:rPr>
              <a:t>每条基本路径</a:t>
            </a:r>
            <a:endParaRPr lang="zh-CN" altLang="en-US"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白盒测试的</a:t>
            </a:r>
            <a:r>
              <a:rPr kumimoji="1" lang="zh-CN" altLang="en-US" sz="2400" dirty="0" err="1">
                <a:sym typeface="+mn-ea"/>
              </a:rPr>
              <a:t>优点</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930275"/>
            <a:ext cx="7943215" cy="365633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相比黑盒测试，白盒测试可以测试一些无法从</a:t>
            </a:r>
            <a:r>
              <a:rPr lang="zh-CN" altLang="en-US" sz="2000" dirty="0">
                <a:latin typeface="微软雅黑" panose="020B0503020204020204" pitchFamily="34" charset="-122"/>
                <a:ea typeface="微软雅黑" panose="020B0503020204020204" pitchFamily="34" charset="-122"/>
                <a:sym typeface="+mn-ea"/>
              </a:rPr>
              <a:t>外部观察的</a:t>
            </a:r>
            <a:r>
              <a:rPr lang="zh-CN" altLang="en-US" sz="2000" dirty="0">
                <a:latin typeface="微软雅黑" panose="020B0503020204020204" pitchFamily="34" charset="-122"/>
                <a:ea typeface="微软雅黑" panose="020B0503020204020204" pitchFamily="34" charset="-122"/>
                <a:sym typeface="+mn-ea"/>
              </a:rPr>
              <a:t>细节</a:t>
            </a:r>
            <a:endParaRPr lang="zh-CN" altLang="en-US" sz="2000" dirty="0">
              <a:latin typeface="微软雅黑" panose="020B0503020204020204" pitchFamily="34" charset="-122"/>
              <a:ea typeface="微软雅黑" panose="020B0503020204020204" pitchFamily="34" charset="-122"/>
              <a:sym typeface="+mn-ea"/>
            </a:endParaRPr>
          </a:p>
          <a:p>
            <a:pPr marL="862330" lvl="1" indent="-405130">
              <a:lnSpc>
                <a:spcPct val="150000"/>
              </a:lnSpc>
            </a:pPr>
            <a:r>
              <a:rPr dirty="0">
                <a:latin typeface="微软雅黑" panose="020B0503020204020204" pitchFamily="34" charset="-122"/>
                <a:ea typeface="微软雅黑" panose="020B0503020204020204" pitchFamily="34" charset="-122"/>
                <a:sym typeface="+mn-ea"/>
              </a:rPr>
              <a:t>对程序模块的所有独立的执行路径至少测试一次</a:t>
            </a:r>
            <a:endParaRPr dirty="0">
              <a:latin typeface="微软雅黑" panose="020B0503020204020204" pitchFamily="34" charset="-122"/>
              <a:ea typeface="微软雅黑" panose="020B0503020204020204" pitchFamily="34" charset="-122"/>
            </a:endParaRPr>
          </a:p>
          <a:p>
            <a:pPr marL="862330" lvl="1" indent="-405130">
              <a:lnSpc>
                <a:spcPct val="150000"/>
              </a:lnSpc>
            </a:pPr>
            <a:r>
              <a:rPr dirty="0">
                <a:latin typeface="微软雅黑" panose="020B0503020204020204" pitchFamily="34" charset="-122"/>
                <a:ea typeface="微软雅黑" panose="020B0503020204020204" pitchFamily="34" charset="-122"/>
                <a:sym typeface="+mn-ea"/>
              </a:rPr>
              <a:t>对所有的逻辑判定，取“真”与取“假”的两种情况都至少测试一次</a:t>
            </a:r>
            <a:endParaRPr dirty="0">
              <a:latin typeface="微软雅黑" panose="020B0503020204020204" pitchFamily="34" charset="-122"/>
              <a:ea typeface="微软雅黑" panose="020B0503020204020204" pitchFamily="34" charset="-122"/>
            </a:endParaRPr>
          </a:p>
          <a:p>
            <a:pPr marL="862330" lvl="1" indent="-405130">
              <a:lnSpc>
                <a:spcPct val="150000"/>
              </a:lnSpc>
            </a:pPr>
            <a:r>
              <a:rPr lang="en-US" dirty="0">
                <a:latin typeface="微软雅黑" panose="020B0503020204020204" pitchFamily="34" charset="-122"/>
                <a:ea typeface="微软雅黑" panose="020B0503020204020204" pitchFamily="34" charset="-122"/>
                <a:sym typeface="+mn-ea"/>
              </a:rPr>
              <a:t>...</a:t>
            </a:r>
            <a:endParaRPr lang="zh-CN" altLang="en-US" sz="9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白盒测试的结果更为</a:t>
            </a:r>
            <a:r>
              <a:rPr lang="zh-CN" altLang="en-US" sz="2000" dirty="0">
                <a:latin typeface="微软雅黑" panose="020B0503020204020204" pitchFamily="34" charset="-122"/>
                <a:ea typeface="微软雅黑" panose="020B0503020204020204" pitchFamily="34" charset="-122"/>
                <a:sym typeface="+mn-ea"/>
              </a:rPr>
              <a:t>可信</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注意，尽管白盒测试可以做到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覆盖</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某种指标，但仍然无法保证程序的正确性。因为一项指标对应多个测试用例，一些是正确的一些是错误错误的，无法保证采样</a:t>
            </a:r>
            <a:r>
              <a:rPr lang="zh-CN" altLang="en-US" sz="2000" dirty="0">
                <a:latin typeface="微软雅黑" panose="020B0503020204020204" pitchFamily="34" charset="-122"/>
                <a:ea typeface="微软雅黑" panose="020B0503020204020204" pitchFamily="34" charset="-122"/>
              </a:rPr>
              <a:t>的测试用例一定展示出错误</a:t>
            </a:r>
            <a:r>
              <a:rPr lang="zh-CN" altLang="en-US" sz="2000" dirty="0">
                <a:latin typeface="微软雅黑" panose="020B0503020204020204" pitchFamily="34" charset="-122"/>
                <a:ea typeface="微软雅黑" panose="020B0503020204020204" pitchFamily="34" charset="-122"/>
              </a:rPr>
              <a:t>执行</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245995"/>
            <a:ext cx="7943215" cy="1024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令</a:t>
            </a:r>
            <a:r>
              <a:rPr lang="en-US"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为起点，令</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为终点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圈复杂度</a:t>
            </a:r>
            <a:r>
              <a:rPr lang="en-US" altLang="zh-CN" sz="2000" dirty="0">
                <a:latin typeface="微软雅黑" panose="020B0503020204020204" pitchFamily="34" charset="-122"/>
                <a:ea typeface="微软雅黑" panose="020B0503020204020204" pitchFamily="34" charset="-122"/>
              </a:rPr>
              <a:t>=9-6+2=5</a:t>
            </a: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5416550" y="920750"/>
            <a:ext cx="3492500" cy="3302000"/>
          </a:xfrm>
          <a:prstGeom prst="rect">
            <a:avLst/>
          </a:prstGeom>
        </p:spPr>
      </p:pic>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构造基本路径</a:t>
            </a:r>
            <a:r>
              <a:rPr kumimoji="1" lang="zh-CN" altLang="en-US" sz="2400" dirty="0" err="1">
                <a:sym typeface="+mn-ea"/>
              </a:rPr>
              <a:t>基</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根据分享大纲以及讲义开头列写的学习要点，依次开始深入讲解。"/>
              <p:cNvSpPr txBox="1"/>
              <p:nvPr/>
            </p:nvSpPr>
            <p:spPr>
              <a:xfrm>
                <a:off x="575310" y="630555"/>
                <a:ext cx="5541010"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初始</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为空集，语句</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是分支</a:t>
                </a:r>
                <a:r>
                  <a:rPr lang="zh-CN" altLang="en-US" sz="2000" dirty="0">
                    <a:latin typeface="微软雅黑" panose="020B0503020204020204" pitchFamily="34" charset="-122"/>
                    <a:ea typeface="微软雅黑" panose="020B0503020204020204" pitchFamily="34" charset="-122"/>
                  </a:rPr>
                  <a:t>语句</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a-&gt;c-&gt;f</a:t>
                </a:r>
                <a:r>
                  <a:rPr lang="zh-CN" altLang="en-US" sz="2000" dirty="0">
                    <a:latin typeface="微软雅黑" panose="020B0503020204020204" pitchFamily="34" charset="-122"/>
                    <a:ea typeface="微软雅黑" panose="020B0503020204020204" pitchFamily="34" charset="-122"/>
                  </a:rPr>
                  <a:t>是从</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的最短路径，</a:t>
                </a:r>
                <a:r>
                  <a:rPr lang="zh-CN" altLang="en-US" sz="2000" dirty="0">
                    <a:latin typeface="微软雅黑" panose="020B0503020204020204" pitchFamily="34" charset="-122"/>
                    <a:ea typeface="微软雅黑" panose="020B0503020204020204" pitchFamily="34" charset="-122"/>
                  </a:rPr>
                  <a:t>故加入</a:t>
                </a:r>
                <a:r>
                  <a:rPr lang="en-US" altLang="zh-CN" sz="2000" dirty="0">
                    <a:latin typeface="微软雅黑" panose="020B0503020204020204" pitchFamily="34" charset="-122"/>
                    <a:ea typeface="微软雅黑" panose="020B0503020204020204" pitchFamily="34" charset="-122"/>
                  </a:rPr>
                  <a:t>S</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1</m:t>
                        </m:r>
                      </m:sub>
                    </m:sSub>
                  </m:oMath>
                </a14:m>
                <a:r>
                  <a:rPr lang="zh-CN" altLang="en-US" sz="2000" dirty="0">
                    <a:latin typeface="Cambria Math" panose="02040503050406030204" charset="0"/>
                    <a:ea typeface="微软雅黑" panose="020B0503020204020204" pitchFamily="34" charset="-122"/>
                    <a:cs typeface="Cambria Math" panose="02040503050406030204" charset="0"/>
                  </a:rPr>
                  <a:t>上第一个非完全的分支语句是</a:t>
                </a:r>
                <a:r>
                  <a:rPr lang="en-US" altLang="zh-CN" sz="2000" dirty="0">
                    <a:latin typeface="Cambria Math" panose="02040503050406030204" charset="0"/>
                    <a:ea typeface="微软雅黑" panose="020B0503020204020204" pitchFamily="34" charset="-122"/>
                    <a:cs typeface="Cambria Math" panose="02040503050406030204" charset="0"/>
                  </a:rPr>
                  <a:t>c</a:t>
                </a:r>
                <a:r>
                  <a:rPr lang="zh-CN" altLang="en-US" sz="2000" dirty="0">
                    <a:latin typeface="Cambria Math" panose="02040503050406030204" charset="0"/>
                    <a:ea typeface="微软雅黑" panose="020B0503020204020204" pitchFamily="34" charset="-122"/>
                    <a:cs typeface="Cambria Math" panose="02040503050406030204" charset="0"/>
                  </a:rPr>
                  <a:t>，令分支</a:t>
                </a:r>
                <a:r>
                  <a:rPr lang="en-US" altLang="zh-CN" sz="2000" dirty="0">
                    <a:latin typeface="Cambria Math" panose="02040503050406030204" charset="0"/>
                    <a:ea typeface="微软雅黑" panose="020B0503020204020204" pitchFamily="34" charset="-122"/>
                    <a:cs typeface="Cambria Math" panose="02040503050406030204" charset="0"/>
                  </a:rPr>
                  <a:t>c</a:t>
                </a:r>
                <a:r>
                  <a:rPr lang="zh-CN" altLang="en-US" sz="2000" dirty="0">
                    <a:latin typeface="Cambria Math" panose="02040503050406030204" charset="0"/>
                    <a:ea typeface="微软雅黑" panose="020B0503020204020204" pitchFamily="34" charset="-122"/>
                    <a:cs typeface="Cambria Math" panose="02040503050406030204" charset="0"/>
                  </a:rPr>
                  <a:t>选择另一个分支</a:t>
                </a:r>
                <a:r>
                  <a:rPr lang="en-US" altLang="zh-CN" sz="2000" dirty="0">
                    <a:latin typeface="Cambria Math" panose="02040503050406030204" charset="0"/>
                    <a:ea typeface="微软雅黑" panose="020B0503020204020204" pitchFamily="34" charset="-122"/>
                    <a:cs typeface="Cambria Math" panose="02040503050406030204" charset="0"/>
                  </a:rPr>
                  <a:t>d</a:t>
                </a:r>
                <a:r>
                  <a:rPr lang="zh-CN" altLang="en-US" sz="2000" dirty="0">
                    <a:latin typeface="Cambria Math" panose="02040503050406030204" charset="0"/>
                    <a:ea typeface="微软雅黑" panose="020B0503020204020204" pitchFamily="34" charset="-122"/>
                    <a:cs typeface="Cambria Math" panose="02040503050406030204" charset="0"/>
                  </a:rPr>
                  <a:t>，且</a:t>
                </a:r>
                <a:r>
                  <a:rPr lang="en-US" altLang="zh-CN" sz="2000" dirty="0">
                    <a:latin typeface="Cambria Math" panose="02040503050406030204" charset="0"/>
                    <a:ea typeface="微软雅黑" panose="020B0503020204020204" pitchFamily="34" charset="-122"/>
                    <a:cs typeface="Cambria Math" panose="02040503050406030204" charset="0"/>
                  </a:rPr>
                  <a:t>d-&gt;c-&gt;f</a:t>
                </a:r>
                <a:r>
                  <a:rPr lang="zh-CN" altLang="en-US" sz="2000" dirty="0">
                    <a:latin typeface="Cambria Math" panose="02040503050406030204" charset="0"/>
                    <a:ea typeface="微软雅黑" panose="020B0503020204020204" pitchFamily="34" charset="-122"/>
                    <a:cs typeface="Cambria Math" panose="02040503050406030204" charset="0"/>
                  </a:rPr>
                  <a:t>是从</a:t>
                </a:r>
                <a:r>
                  <a:rPr lang="en-US" altLang="zh-CN" sz="2000" dirty="0">
                    <a:latin typeface="Cambria Math" panose="02040503050406030204" charset="0"/>
                    <a:ea typeface="微软雅黑" panose="020B0503020204020204" pitchFamily="34" charset="-122"/>
                    <a:cs typeface="Cambria Math" panose="02040503050406030204" charset="0"/>
                  </a:rPr>
                  <a:t>a</a:t>
                </a:r>
                <a:r>
                  <a:rPr lang="zh-CN" altLang="en-US" sz="2000" dirty="0">
                    <a:latin typeface="Cambria Math" panose="02040503050406030204" charset="0"/>
                    <a:ea typeface="微软雅黑" panose="020B0503020204020204" pitchFamily="34" charset="-122"/>
                    <a:cs typeface="Cambria Math" panose="02040503050406030204" charset="0"/>
                  </a:rPr>
                  <a:t>到</a:t>
                </a:r>
                <a:r>
                  <a:rPr lang="en-US" altLang="zh-CN" sz="2000" dirty="0">
                    <a:latin typeface="Cambria Math" panose="02040503050406030204" charset="0"/>
                    <a:ea typeface="微软雅黑" panose="020B0503020204020204" pitchFamily="34" charset="-122"/>
                    <a:cs typeface="Cambria Math" panose="02040503050406030204" charset="0"/>
                  </a:rPr>
                  <a:t>f</a:t>
                </a:r>
                <a:r>
                  <a:rPr lang="zh-CN" altLang="en-US" sz="2000" dirty="0">
                    <a:latin typeface="Cambria Math" panose="02040503050406030204" charset="0"/>
                    <a:ea typeface="微软雅黑" panose="020B0503020204020204" pitchFamily="34" charset="-122"/>
                    <a:cs typeface="Cambria Math" panose="02040503050406030204" charset="0"/>
                  </a:rPr>
                  <a:t>的最短路径。故将</a:t>
                </a: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2</m:t>
                        </m:r>
                      </m:sub>
                    </m:sSub>
                  </m:oMath>
                </a14:m>
                <a:r>
                  <a:rPr lang="en-US" altLang="zh-CN" sz="2000" dirty="0">
                    <a:latin typeface="Cambria Math" panose="02040503050406030204" charset="0"/>
                    <a:ea typeface="微软雅黑" panose="020B0503020204020204" pitchFamily="34" charset="-122"/>
                    <a:cs typeface="Cambria Math" panose="02040503050406030204" charset="0"/>
                  </a:rPr>
                  <a:t>=</a:t>
                </a:r>
                <a:r>
                  <a:rPr lang="en-US" altLang="zh-CN" sz="2000" dirty="0">
                    <a:latin typeface="Cambria Math" panose="02040503050406030204" charset="0"/>
                    <a:ea typeface="微软雅黑" panose="020B0503020204020204" pitchFamily="34" charset="-122"/>
                    <a:cs typeface="Cambria Math" panose="02040503050406030204" charset="0"/>
                  </a:rPr>
                  <a:t>a-&gt;d-&gt;c-&gt;f</a:t>
                </a:r>
                <a:r>
                  <a:rPr lang="zh-CN" altLang="en-US" sz="2000" dirty="0">
                    <a:latin typeface="Cambria Math" panose="02040503050406030204" charset="0"/>
                    <a:ea typeface="微软雅黑" panose="020B0503020204020204" pitchFamily="34" charset="-122"/>
                    <a:cs typeface="Cambria Math" panose="02040503050406030204" charset="0"/>
                  </a:rPr>
                  <a:t>加入</a:t>
                </a:r>
                <a:r>
                  <a:rPr lang="en-US" altLang="zh-CN" sz="2000" dirty="0">
                    <a:latin typeface="Cambria Math" panose="02040503050406030204" charset="0"/>
                    <a:ea typeface="微软雅黑" panose="020B0503020204020204" pitchFamily="34" charset="-122"/>
                    <a:cs typeface="Cambria Math" panose="02040503050406030204" charset="0"/>
                  </a:rPr>
                  <a:t>S</a:t>
                </a:r>
                <a:endParaRPr lang="en-US" altLang="zh-CN" sz="2000" dirty="0">
                  <a:latin typeface="Cambria Math" panose="02040503050406030204" charset="0"/>
                  <a:ea typeface="微软雅黑" panose="020B0503020204020204" pitchFamily="34" charset="-122"/>
                  <a:cs typeface="Cambria Math" panose="02040503050406030204" charset="0"/>
                </a:endParaRPr>
              </a:p>
              <a:p>
                <a:pPr marL="405130" indent="-405130">
                  <a:lnSpc>
                    <a:spcPct val="150000"/>
                  </a:lnSpc>
                </a:pP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1</m:t>
                        </m:r>
                      </m:sub>
                    </m:sSub>
                  </m:oMath>
                </a14:m>
                <a:r>
                  <a:rPr lang="zh-CN" altLang="en-US" sz="2000" dirty="0">
                    <a:latin typeface="Cambria Math" panose="02040503050406030204" charset="0"/>
                    <a:ea typeface="微软雅黑" panose="020B0503020204020204" pitchFamily="34" charset="-122"/>
                    <a:cs typeface="Cambria Math" panose="02040503050406030204" charset="0"/>
                    <a:sym typeface="+mn-ea"/>
                  </a:rPr>
                  <a:t>上第一个非完全的分支语句是</a:t>
                </a:r>
                <a:r>
                  <a:rPr lang="en-US" altLang="zh-CN" sz="2000" dirty="0">
                    <a:latin typeface="Cambria Math" panose="02040503050406030204" charset="0"/>
                    <a:ea typeface="微软雅黑" panose="020B0503020204020204" pitchFamily="34" charset="-122"/>
                    <a:cs typeface="Cambria Math" panose="02040503050406030204" charset="0"/>
                    <a:sym typeface="+mn-ea"/>
                  </a:rPr>
                  <a:t>c</a:t>
                </a:r>
                <a:r>
                  <a:rPr lang="zh-CN" altLang="en-US" sz="2000" dirty="0">
                    <a:latin typeface="Cambria Math" panose="02040503050406030204" charset="0"/>
                    <a:ea typeface="微软雅黑" panose="020B0503020204020204" pitchFamily="34" charset="-122"/>
                    <a:cs typeface="Cambria Math" panose="02040503050406030204" charset="0"/>
                    <a:sym typeface="+mn-ea"/>
                  </a:rPr>
                  <a:t>，令分支</a:t>
                </a:r>
                <a:r>
                  <a:rPr lang="en-US" altLang="zh-CN" sz="2000" dirty="0">
                    <a:latin typeface="Cambria Math" panose="02040503050406030204" charset="0"/>
                    <a:ea typeface="微软雅黑" panose="020B0503020204020204" pitchFamily="34" charset="-122"/>
                    <a:cs typeface="Cambria Math" panose="02040503050406030204" charset="0"/>
                    <a:sym typeface="+mn-ea"/>
                  </a:rPr>
                  <a:t>c</a:t>
                </a:r>
                <a:r>
                  <a:rPr lang="zh-CN" altLang="en-US" sz="2000" dirty="0">
                    <a:latin typeface="Cambria Math" panose="02040503050406030204" charset="0"/>
                    <a:ea typeface="微软雅黑" panose="020B0503020204020204" pitchFamily="34" charset="-122"/>
                    <a:cs typeface="Cambria Math" panose="02040503050406030204" charset="0"/>
                    <a:sym typeface="+mn-ea"/>
                  </a:rPr>
                  <a:t>选择另一个分支</a:t>
                </a:r>
                <a:r>
                  <a:rPr lang="en-US" altLang="zh-CN" sz="2000" dirty="0">
                    <a:latin typeface="Cambria Math" panose="02040503050406030204" charset="0"/>
                    <a:ea typeface="微软雅黑" panose="020B0503020204020204" pitchFamily="34" charset="-122"/>
                    <a:cs typeface="Cambria Math" panose="02040503050406030204" charset="0"/>
                    <a:sym typeface="+mn-ea"/>
                  </a:rPr>
                  <a:t>b</a:t>
                </a:r>
                <a:r>
                  <a:rPr lang="zh-CN" altLang="en-US" sz="2000" dirty="0">
                    <a:latin typeface="Cambria Math" panose="02040503050406030204" charset="0"/>
                    <a:ea typeface="微软雅黑" panose="020B0503020204020204" pitchFamily="34" charset="-122"/>
                    <a:cs typeface="Cambria Math" panose="02040503050406030204" charset="0"/>
                    <a:sym typeface="+mn-ea"/>
                  </a:rPr>
                  <a:t>，且</a:t>
                </a:r>
                <a:r>
                  <a:rPr lang="en-US" altLang="zh-CN" sz="2000" dirty="0">
                    <a:latin typeface="Cambria Math" panose="02040503050406030204" charset="0"/>
                    <a:ea typeface="微软雅黑" panose="020B0503020204020204" pitchFamily="34" charset="-122"/>
                    <a:cs typeface="Cambria Math" panose="02040503050406030204" charset="0"/>
                    <a:sym typeface="+mn-ea"/>
                  </a:rPr>
                  <a:t>b-&gt;e-&gt;f</a:t>
                </a:r>
                <a:r>
                  <a:rPr lang="zh-CN" altLang="en-US" sz="2000" dirty="0">
                    <a:latin typeface="Cambria Math" panose="02040503050406030204" charset="0"/>
                    <a:ea typeface="微软雅黑" panose="020B0503020204020204" pitchFamily="34" charset="-122"/>
                    <a:cs typeface="Cambria Math" panose="02040503050406030204" charset="0"/>
                    <a:sym typeface="+mn-ea"/>
                  </a:rPr>
                  <a:t>是从</a:t>
                </a:r>
                <a:r>
                  <a:rPr lang="en-US" altLang="zh-CN" sz="2000" dirty="0">
                    <a:latin typeface="Cambria Math" panose="02040503050406030204" charset="0"/>
                    <a:ea typeface="微软雅黑" panose="020B0503020204020204" pitchFamily="34" charset="-122"/>
                    <a:cs typeface="Cambria Math" panose="02040503050406030204" charset="0"/>
                    <a:sym typeface="+mn-ea"/>
                  </a:rPr>
                  <a:t>b</a:t>
                </a:r>
                <a:r>
                  <a:rPr lang="zh-CN" altLang="en-US" sz="2000" dirty="0">
                    <a:latin typeface="Cambria Math" panose="02040503050406030204" charset="0"/>
                    <a:ea typeface="微软雅黑" panose="020B0503020204020204" pitchFamily="34" charset="-122"/>
                    <a:cs typeface="Cambria Math" panose="02040503050406030204" charset="0"/>
                    <a:sym typeface="+mn-ea"/>
                  </a:rPr>
                  <a:t>到</a:t>
                </a:r>
                <a:r>
                  <a:rPr lang="en-US" altLang="zh-CN" sz="2000" dirty="0">
                    <a:latin typeface="Cambria Math" panose="02040503050406030204" charset="0"/>
                    <a:ea typeface="微软雅黑" panose="020B0503020204020204" pitchFamily="34" charset="-122"/>
                    <a:cs typeface="Cambria Math" panose="02040503050406030204" charset="0"/>
                    <a:sym typeface="+mn-ea"/>
                  </a:rPr>
                  <a:t>f</a:t>
                </a:r>
                <a:r>
                  <a:rPr lang="zh-CN" altLang="en-US" sz="2000" dirty="0">
                    <a:latin typeface="Cambria Math" panose="02040503050406030204" charset="0"/>
                    <a:ea typeface="微软雅黑" panose="020B0503020204020204" pitchFamily="34" charset="-122"/>
                    <a:cs typeface="Cambria Math" panose="02040503050406030204" charset="0"/>
                    <a:sym typeface="+mn-ea"/>
                  </a:rPr>
                  <a:t>的最短路径。故将</a:t>
                </a: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3</m:t>
                        </m:r>
                      </m:sub>
                    </m:sSub>
                  </m:oMath>
                </a14:m>
                <a:r>
                  <a:rPr lang="en-US" altLang="zh-CN" sz="2000" dirty="0">
                    <a:latin typeface="Cambria Math" panose="02040503050406030204" charset="0"/>
                    <a:ea typeface="微软雅黑" panose="020B0503020204020204" pitchFamily="34" charset="-122"/>
                    <a:cs typeface="Cambria Math" panose="02040503050406030204" charset="0"/>
                    <a:sym typeface="+mn-ea"/>
                  </a:rPr>
                  <a:t>=</a:t>
                </a:r>
                <a:r>
                  <a:rPr lang="en-US" altLang="zh-CN" sz="2000" dirty="0">
                    <a:latin typeface="Cambria Math" panose="02040503050406030204" charset="0"/>
                    <a:ea typeface="微软雅黑" panose="020B0503020204020204" pitchFamily="34" charset="-122"/>
                    <a:cs typeface="Cambria Math" panose="02040503050406030204" charset="0"/>
                    <a:sym typeface="+mn-ea"/>
                  </a:rPr>
                  <a:t>a-&gt;b-&gt;e-&gt;f</a:t>
                </a:r>
                <a:r>
                  <a:rPr lang="zh-CN" altLang="en-US" sz="2000" dirty="0">
                    <a:latin typeface="Cambria Math" panose="02040503050406030204" charset="0"/>
                    <a:ea typeface="微软雅黑" panose="020B0503020204020204" pitchFamily="34" charset="-122"/>
                    <a:cs typeface="Cambria Math" panose="02040503050406030204" charset="0"/>
                    <a:sym typeface="+mn-ea"/>
                  </a:rPr>
                  <a:t>加入</a:t>
                </a:r>
                <a:r>
                  <a:rPr lang="en-US" altLang="zh-CN" sz="2000" dirty="0">
                    <a:latin typeface="Cambria Math" panose="02040503050406030204" charset="0"/>
                    <a:ea typeface="微软雅黑" panose="020B0503020204020204" pitchFamily="34" charset="-122"/>
                    <a:cs typeface="Cambria Math" panose="02040503050406030204" charset="0"/>
                    <a:sym typeface="+mn-ea"/>
                  </a:rPr>
                  <a:t>S</a:t>
                </a:r>
                <a:endParaRPr lang="en-US" altLang="zh-CN" sz="2000"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r>
                  <a:rPr lang="zh-CN" altLang="en-US" sz="2000" dirty="0">
                    <a:latin typeface="Cambria Math" panose="02040503050406030204" charset="0"/>
                    <a:ea typeface="微软雅黑" panose="020B0503020204020204" pitchFamily="34" charset="-122"/>
                    <a:cs typeface="Cambria Math" panose="02040503050406030204" charset="0"/>
                  </a:rPr>
                  <a:t>至此分支</a:t>
                </a:r>
                <a:r>
                  <a:rPr lang="en-US" altLang="zh-CN" sz="2000" dirty="0">
                    <a:latin typeface="Cambria Math" panose="02040503050406030204" charset="0"/>
                    <a:ea typeface="微软雅黑" panose="020B0503020204020204" pitchFamily="34" charset="-122"/>
                    <a:cs typeface="Cambria Math" panose="02040503050406030204" charset="0"/>
                  </a:rPr>
                  <a:t>a</a:t>
                </a:r>
                <a:r>
                  <a:rPr lang="zh-CN" altLang="en-US" sz="2000" dirty="0">
                    <a:latin typeface="Cambria Math" panose="02040503050406030204" charset="0"/>
                    <a:ea typeface="微软雅黑" panose="020B0503020204020204" pitchFamily="34" charset="-122"/>
                    <a:cs typeface="Cambria Math" panose="02040503050406030204" charset="0"/>
                  </a:rPr>
                  <a:t>已经完全</a:t>
                </a:r>
                <a:endParaRPr lang="zh-CN" altLang="en-US" sz="2000" dirty="0">
                  <a:latin typeface="Cambria Math" panose="02040503050406030204" charset="0"/>
                  <a:ea typeface="微软雅黑" panose="020B0503020204020204" pitchFamily="34" charset="-122"/>
                  <a:cs typeface="Cambria Math" panose="02040503050406030204" charset="0"/>
                </a:endParaRPr>
              </a:p>
            </p:txBody>
          </p:sp>
        </mc:Choice>
        <mc:Fallback>
          <p:sp>
            <p:nvSpPr>
              <p:cNvPr id="3" name="根据分享大纲以及讲义开头列写的学习要点，依次开始深入讲解。"/>
              <p:cNvSpPr txBox="1">
                <a:spLocks noRot="1" noChangeAspect="1" noMove="1" noResize="1" noEditPoints="1" noAdjustHandles="1" noChangeArrowheads="1" noChangeShapeType="1" noTextEdit="1"/>
              </p:cNvSpPr>
              <p:nvPr/>
            </p:nvSpPr>
            <p:spPr>
              <a:xfrm>
                <a:off x="575310" y="630555"/>
                <a:ext cx="5541010" cy="4256405"/>
              </a:xfrm>
              <a:prstGeom prst="rect">
                <a:avLst/>
              </a:prstGeom>
              <a:blipFill rotWithShape="1">
                <a:blip r:embed="rId1"/>
                <a:stretch>
                  <a:fillRect/>
                </a:stretch>
              </a:blipFill>
              <a:ln w="12700">
                <a:miter lim="400000"/>
              </a:ln>
            </p:spPr>
            <p:txBody>
              <a:bodyPr/>
              <a:lstStyle/>
              <a:p>
                <a:r>
                  <a:rPr lang="zh-CN" altLang="en-US">
                    <a:noFill/>
                  </a:rPr>
                  <a:t> </a:t>
                </a:r>
              </a:p>
            </p:txBody>
          </p:sp>
        </mc:Fallback>
      </mc:AlternateContent>
      <p:pic>
        <p:nvPicPr>
          <p:cNvPr id="6" name="图片 5"/>
          <p:cNvPicPr>
            <a:picLocks noChangeAspect="1"/>
          </p:cNvPicPr>
          <p:nvPr>
            <p:custDataLst>
              <p:tags r:id="rId2"/>
            </p:custDataLst>
          </p:nvPr>
        </p:nvPicPr>
        <p:blipFill>
          <a:blip r:embed="rId3"/>
          <a:stretch>
            <a:fillRect/>
          </a:stretch>
        </p:blipFill>
        <p:spPr>
          <a:xfrm>
            <a:off x="6205855" y="1700530"/>
            <a:ext cx="2865755" cy="2709545"/>
          </a:xfrm>
          <a:prstGeom prst="rect">
            <a:avLst/>
          </a:prstGeom>
        </p:spPr>
      </p:pic>
    </p:spTree>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根据分享大纲以及讲义开头列写的学习要点，依次开始深入讲解。"/>
              <p:cNvSpPr txBox="1"/>
              <p:nvPr/>
            </p:nvSpPr>
            <p:spPr>
              <a:xfrm>
                <a:off x="575310" y="1253808"/>
                <a:ext cx="5612130" cy="300990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𝑃</m:t>
                        </m:r>
                      </m:e>
                      <m:sub>
                        <m:r>
                          <a:rPr lang="en-US" altLang="zh-CN" sz="1800" i="1" dirty="0">
                            <a:latin typeface="Cambria Math" panose="02040503050406030204" charset="0"/>
                            <a:ea typeface="微软雅黑" panose="020B0503020204020204" pitchFamily="34" charset="-122"/>
                            <a:cs typeface="Cambria Math" panose="02040503050406030204" charset="0"/>
                          </a:rPr>
                          <m:t>3</m:t>
                        </m:r>
                      </m:sub>
                    </m:sSub>
                  </m:oMath>
                </a14:m>
                <a:r>
                  <a:rPr lang="en-US" altLang="zh-CN" sz="1800" dirty="0">
                    <a:latin typeface="Cambria Math" panose="02040503050406030204" charset="0"/>
                    <a:ea typeface="微软雅黑" panose="020B0503020204020204" pitchFamily="34" charset="-122"/>
                    <a:cs typeface="Cambria Math" panose="02040503050406030204" charset="0"/>
                    <a:sym typeface="+mn-ea"/>
                  </a:rPr>
                  <a:t>=a-&gt;b-&gt;e-&gt;f</a:t>
                </a:r>
                <a:r>
                  <a:rPr lang="zh-CN" altLang="en-US" sz="1800" dirty="0">
                    <a:latin typeface="Cambria Math" panose="02040503050406030204" charset="0"/>
                    <a:ea typeface="微软雅黑" panose="020B0503020204020204" pitchFamily="34" charset="-122"/>
                    <a:cs typeface="Cambria Math" panose="02040503050406030204" charset="0"/>
                    <a:sym typeface="+mn-ea"/>
                  </a:rPr>
                  <a:t>上第一个分完全的分支语句是</a:t>
                </a:r>
                <a:r>
                  <a:rPr lang="en-US" altLang="zh-CN" sz="1800" dirty="0">
                    <a:latin typeface="Cambria Math" panose="02040503050406030204" charset="0"/>
                    <a:ea typeface="微软雅黑" panose="020B0503020204020204" pitchFamily="34" charset="-122"/>
                    <a:cs typeface="Cambria Math" panose="02040503050406030204" charset="0"/>
                    <a:sym typeface="+mn-ea"/>
                  </a:rPr>
                  <a:t>e</a:t>
                </a:r>
                <a:r>
                  <a:rPr lang="zh-CN" altLang="en-US" sz="1800" dirty="0">
                    <a:latin typeface="Cambria Math" panose="02040503050406030204" charset="0"/>
                    <a:ea typeface="微软雅黑" panose="020B0503020204020204" pitchFamily="34" charset="-122"/>
                    <a:cs typeface="Cambria Math" panose="02040503050406030204" charset="0"/>
                    <a:sym typeface="+mn-ea"/>
                  </a:rPr>
                  <a:t>，</a:t>
                </a:r>
                <a:r>
                  <a:rPr lang="zh-CN" altLang="en-US" sz="1800" dirty="0">
                    <a:latin typeface="Cambria Math" panose="02040503050406030204" charset="0"/>
                    <a:ea typeface="微软雅黑" panose="020B0503020204020204" pitchFamily="34" charset="-122"/>
                    <a:cs typeface="Cambria Math" panose="02040503050406030204" charset="0"/>
                  </a:rPr>
                  <a:t>令分支</a:t>
                </a:r>
                <a:r>
                  <a:rPr lang="en-US" altLang="zh-CN" sz="1800" dirty="0">
                    <a:latin typeface="Cambria Math" panose="02040503050406030204" charset="0"/>
                    <a:ea typeface="微软雅黑" panose="020B0503020204020204" pitchFamily="34" charset="-122"/>
                    <a:cs typeface="Cambria Math" panose="02040503050406030204" charset="0"/>
                  </a:rPr>
                  <a:t>e</a:t>
                </a:r>
                <a:r>
                  <a:rPr lang="zh-CN" altLang="en-US" sz="1800" dirty="0">
                    <a:latin typeface="Cambria Math" panose="02040503050406030204" charset="0"/>
                    <a:ea typeface="微软雅黑" panose="020B0503020204020204" pitchFamily="34" charset="-122"/>
                    <a:cs typeface="Cambria Math" panose="02040503050406030204" charset="0"/>
                  </a:rPr>
                  <a:t>选择另一个分支</a:t>
                </a:r>
                <a:r>
                  <a:rPr lang="en-US" altLang="zh-CN" sz="1800" dirty="0">
                    <a:latin typeface="Cambria Math" panose="02040503050406030204" charset="0"/>
                    <a:ea typeface="微软雅黑" panose="020B0503020204020204" pitchFamily="34" charset="-122"/>
                    <a:cs typeface="Cambria Math" panose="02040503050406030204" charset="0"/>
                  </a:rPr>
                  <a:t>b</a:t>
                </a:r>
                <a:r>
                  <a:rPr lang="zh-CN" altLang="en-US" sz="1800" dirty="0">
                    <a:latin typeface="Cambria Math" panose="02040503050406030204" charset="0"/>
                    <a:ea typeface="微软雅黑" panose="020B0503020204020204" pitchFamily="34" charset="-122"/>
                    <a:cs typeface="Cambria Math" panose="02040503050406030204" charset="0"/>
                  </a:rPr>
                  <a:t>，且</a:t>
                </a:r>
                <a:r>
                  <a:rPr lang="en-US" altLang="zh-CN" sz="1800" dirty="0">
                    <a:latin typeface="Cambria Math" panose="02040503050406030204" charset="0"/>
                    <a:ea typeface="微软雅黑" panose="020B0503020204020204" pitchFamily="34" charset="-122"/>
                    <a:cs typeface="Cambria Math" panose="02040503050406030204" charset="0"/>
                  </a:rPr>
                  <a:t>b-&gt;e-&gt;f</a:t>
                </a:r>
                <a:r>
                  <a:rPr lang="zh-CN" altLang="en-US" sz="1800" dirty="0">
                    <a:latin typeface="Cambria Math" panose="02040503050406030204" charset="0"/>
                    <a:ea typeface="微软雅黑" panose="020B0503020204020204" pitchFamily="34" charset="-122"/>
                    <a:cs typeface="Cambria Math" panose="02040503050406030204" charset="0"/>
                  </a:rPr>
                  <a:t>是从</a:t>
                </a:r>
                <a:r>
                  <a:rPr lang="en-US" altLang="zh-CN" sz="1800" dirty="0">
                    <a:latin typeface="Cambria Math" panose="02040503050406030204" charset="0"/>
                    <a:ea typeface="微软雅黑" panose="020B0503020204020204" pitchFamily="34" charset="-122"/>
                    <a:cs typeface="Cambria Math" panose="02040503050406030204" charset="0"/>
                  </a:rPr>
                  <a:t>b</a:t>
                </a:r>
                <a:r>
                  <a:rPr lang="zh-CN" altLang="en-US" sz="1800" dirty="0">
                    <a:latin typeface="Cambria Math" panose="02040503050406030204" charset="0"/>
                    <a:ea typeface="微软雅黑" panose="020B0503020204020204" pitchFamily="34" charset="-122"/>
                    <a:cs typeface="Cambria Math" panose="02040503050406030204" charset="0"/>
                  </a:rPr>
                  <a:t>到</a:t>
                </a:r>
                <a:r>
                  <a:rPr lang="en-US" altLang="zh-CN" sz="1800" dirty="0">
                    <a:latin typeface="Cambria Math" panose="02040503050406030204" charset="0"/>
                    <a:ea typeface="微软雅黑" panose="020B0503020204020204" pitchFamily="34" charset="-122"/>
                    <a:cs typeface="Cambria Math" panose="02040503050406030204" charset="0"/>
                  </a:rPr>
                  <a:t>f</a:t>
                </a:r>
                <a:r>
                  <a:rPr lang="zh-CN" altLang="en-US" sz="1800" dirty="0">
                    <a:latin typeface="Cambria Math" panose="02040503050406030204" charset="0"/>
                    <a:ea typeface="微软雅黑" panose="020B0503020204020204" pitchFamily="34" charset="-122"/>
                    <a:cs typeface="Cambria Math" panose="02040503050406030204" charset="0"/>
                  </a:rPr>
                  <a:t>的最短路径。故将</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𝑃</m:t>
                        </m:r>
                      </m:e>
                      <m:sub>
                        <m:r>
                          <a:rPr lang="en-US" altLang="zh-CN" sz="1800" i="1" dirty="0">
                            <a:latin typeface="Cambria Math" panose="02040503050406030204" charset="0"/>
                            <a:ea typeface="微软雅黑" panose="020B0503020204020204" pitchFamily="34" charset="-122"/>
                            <a:cs typeface="Cambria Math" panose="02040503050406030204" charset="0"/>
                          </a:rPr>
                          <m:t>4</m:t>
                        </m:r>
                      </m:sub>
                    </m:sSub>
                  </m:oMath>
                </a14:m>
                <a:r>
                  <a:rPr lang="en-US" altLang="zh-CN" sz="1800" dirty="0">
                    <a:latin typeface="Cambria Math" panose="02040503050406030204" charset="0"/>
                    <a:ea typeface="微软雅黑" panose="020B0503020204020204" pitchFamily="34" charset="-122"/>
                    <a:cs typeface="Cambria Math" panose="02040503050406030204" charset="0"/>
                    <a:sym typeface="+mn-ea"/>
                  </a:rPr>
                  <a:t>=a-&gt;b-&gt;e-&gt;b-&gt;e-&gt;f</a:t>
                </a:r>
                <a:r>
                  <a:rPr lang="zh-CN" altLang="en-US" sz="1800" dirty="0">
                    <a:latin typeface="Cambria Math" panose="02040503050406030204" charset="0"/>
                    <a:ea typeface="微软雅黑" panose="020B0503020204020204" pitchFamily="34" charset="-122"/>
                    <a:cs typeface="Cambria Math" panose="02040503050406030204" charset="0"/>
                  </a:rPr>
                  <a:t>加入</a:t>
                </a:r>
                <a:r>
                  <a:rPr lang="en-US" altLang="zh-CN" sz="1800" dirty="0">
                    <a:latin typeface="Cambria Math" panose="02040503050406030204" charset="0"/>
                    <a:ea typeface="微软雅黑" panose="020B0503020204020204" pitchFamily="34" charset="-122"/>
                    <a:cs typeface="Cambria Math" panose="02040503050406030204" charset="0"/>
                  </a:rPr>
                  <a:t>S</a:t>
                </a:r>
                <a:endParaRPr lang="en-US" altLang="zh-CN" sz="1800" dirty="0">
                  <a:latin typeface="Cambria Math" panose="02040503050406030204" charset="0"/>
                  <a:ea typeface="微软雅黑" panose="020B0503020204020204" pitchFamily="34" charset="-122"/>
                  <a:cs typeface="Cambria Math" panose="02040503050406030204" charset="0"/>
                </a:endParaRPr>
              </a:p>
              <a:p>
                <a:pPr marL="405130" indent="-405130">
                  <a:lnSpc>
                    <a:spcPct val="150000"/>
                  </a:lnSpc>
                </a:pP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𝑃</m:t>
                        </m:r>
                      </m:e>
                      <m:sub>
                        <m:r>
                          <a:rPr lang="en-US" altLang="zh-CN" sz="1800" i="1" dirty="0">
                            <a:latin typeface="Cambria Math" panose="02040503050406030204" charset="0"/>
                            <a:ea typeface="微软雅黑" panose="020B0503020204020204" pitchFamily="34" charset="-122"/>
                            <a:cs typeface="Cambria Math" panose="02040503050406030204" charset="0"/>
                          </a:rPr>
                          <m:t>3</m:t>
                        </m:r>
                      </m:sub>
                    </m:sSub>
                  </m:oMath>
                </a14:m>
                <a:r>
                  <a:rPr lang="en-US" altLang="zh-CN" sz="1800" dirty="0">
                    <a:latin typeface="Cambria Math" panose="02040503050406030204" charset="0"/>
                    <a:ea typeface="微软雅黑" panose="020B0503020204020204" pitchFamily="34" charset="-122"/>
                    <a:cs typeface="Cambria Math" panose="02040503050406030204" charset="0"/>
                    <a:sym typeface="+mn-ea"/>
                  </a:rPr>
                  <a:t>=a-&gt;b-&gt;e-&gt;f</a:t>
                </a:r>
                <a:r>
                  <a:rPr lang="zh-CN" altLang="en-US" sz="1800" dirty="0">
                    <a:latin typeface="Cambria Math" panose="02040503050406030204" charset="0"/>
                    <a:ea typeface="微软雅黑" panose="020B0503020204020204" pitchFamily="34" charset="-122"/>
                    <a:cs typeface="Cambria Math" panose="02040503050406030204" charset="0"/>
                    <a:sym typeface="+mn-ea"/>
                  </a:rPr>
                  <a:t>上第一个分完全的分支语句是</a:t>
                </a:r>
                <a:r>
                  <a:rPr lang="en-US" altLang="zh-CN" sz="1800" dirty="0">
                    <a:latin typeface="Cambria Math" panose="02040503050406030204" charset="0"/>
                    <a:ea typeface="微软雅黑" panose="020B0503020204020204" pitchFamily="34" charset="-122"/>
                    <a:cs typeface="Cambria Math" panose="02040503050406030204" charset="0"/>
                    <a:sym typeface="+mn-ea"/>
                  </a:rPr>
                  <a:t>e</a:t>
                </a:r>
                <a:r>
                  <a:rPr lang="zh-CN" altLang="en-US" sz="1800" dirty="0">
                    <a:latin typeface="Cambria Math" panose="02040503050406030204" charset="0"/>
                    <a:ea typeface="微软雅黑" panose="020B0503020204020204" pitchFamily="34" charset="-122"/>
                    <a:cs typeface="Cambria Math" panose="02040503050406030204" charset="0"/>
                    <a:sym typeface="+mn-ea"/>
                  </a:rPr>
                  <a:t>，</a:t>
                </a:r>
                <a:r>
                  <a:rPr lang="zh-CN" altLang="en-US" sz="1800" dirty="0">
                    <a:latin typeface="Cambria Math" panose="02040503050406030204" charset="0"/>
                    <a:ea typeface="微软雅黑" panose="020B0503020204020204" pitchFamily="34" charset="-122"/>
                    <a:cs typeface="Cambria Math" panose="02040503050406030204" charset="0"/>
                    <a:sym typeface="+mn-ea"/>
                  </a:rPr>
                  <a:t>令分支</a:t>
                </a:r>
                <a:r>
                  <a:rPr lang="en-US" altLang="zh-CN" sz="1800" dirty="0">
                    <a:latin typeface="Cambria Math" panose="02040503050406030204" charset="0"/>
                    <a:ea typeface="微软雅黑" panose="020B0503020204020204" pitchFamily="34" charset="-122"/>
                    <a:cs typeface="Cambria Math" panose="02040503050406030204" charset="0"/>
                    <a:sym typeface="+mn-ea"/>
                  </a:rPr>
                  <a:t>e</a:t>
                </a:r>
                <a:r>
                  <a:rPr lang="zh-CN" altLang="en-US" sz="1800" dirty="0">
                    <a:latin typeface="Cambria Math" panose="02040503050406030204" charset="0"/>
                    <a:ea typeface="微软雅黑" panose="020B0503020204020204" pitchFamily="34" charset="-122"/>
                    <a:cs typeface="Cambria Math" panose="02040503050406030204" charset="0"/>
                    <a:sym typeface="+mn-ea"/>
                  </a:rPr>
                  <a:t>选择另一个分支</a:t>
                </a:r>
                <a:r>
                  <a:rPr lang="en-US" altLang="zh-CN" sz="1800" dirty="0">
                    <a:latin typeface="Cambria Math" panose="02040503050406030204" charset="0"/>
                    <a:ea typeface="微软雅黑" panose="020B0503020204020204" pitchFamily="34" charset="-122"/>
                    <a:cs typeface="Cambria Math" panose="02040503050406030204" charset="0"/>
                    <a:sym typeface="+mn-ea"/>
                  </a:rPr>
                  <a:t>a</a:t>
                </a:r>
                <a:r>
                  <a:rPr lang="zh-CN" altLang="en-US" sz="1800" dirty="0">
                    <a:latin typeface="Cambria Math" panose="02040503050406030204" charset="0"/>
                    <a:ea typeface="微软雅黑" panose="020B0503020204020204" pitchFamily="34" charset="-122"/>
                    <a:cs typeface="Cambria Math" panose="02040503050406030204" charset="0"/>
                    <a:sym typeface="+mn-ea"/>
                  </a:rPr>
                  <a:t>，且</a:t>
                </a:r>
                <a:r>
                  <a:rPr lang="en-US" altLang="zh-CN" sz="1800" dirty="0">
                    <a:latin typeface="Cambria Math" panose="02040503050406030204" charset="0"/>
                    <a:ea typeface="微软雅黑" panose="020B0503020204020204" pitchFamily="34" charset="-122"/>
                    <a:cs typeface="Cambria Math" panose="02040503050406030204" charset="0"/>
                    <a:sym typeface="+mn-ea"/>
                  </a:rPr>
                  <a:t>a-&gt;c-&gt;f</a:t>
                </a:r>
                <a:r>
                  <a:rPr lang="zh-CN" altLang="en-US" sz="1800" dirty="0">
                    <a:latin typeface="Cambria Math" panose="02040503050406030204" charset="0"/>
                    <a:ea typeface="微软雅黑" panose="020B0503020204020204" pitchFamily="34" charset="-122"/>
                    <a:cs typeface="Cambria Math" panose="02040503050406030204" charset="0"/>
                    <a:sym typeface="+mn-ea"/>
                  </a:rPr>
                  <a:t>是从</a:t>
                </a:r>
                <a:r>
                  <a:rPr lang="en-US" altLang="zh-CN" sz="1800" dirty="0">
                    <a:latin typeface="Cambria Math" panose="02040503050406030204" charset="0"/>
                    <a:ea typeface="微软雅黑" panose="020B0503020204020204" pitchFamily="34" charset="-122"/>
                    <a:cs typeface="Cambria Math" panose="02040503050406030204" charset="0"/>
                    <a:sym typeface="+mn-ea"/>
                  </a:rPr>
                  <a:t>b</a:t>
                </a:r>
                <a:r>
                  <a:rPr lang="zh-CN" altLang="en-US" sz="1800" dirty="0">
                    <a:latin typeface="Cambria Math" panose="02040503050406030204" charset="0"/>
                    <a:ea typeface="微软雅黑" panose="020B0503020204020204" pitchFamily="34" charset="-122"/>
                    <a:cs typeface="Cambria Math" panose="02040503050406030204" charset="0"/>
                    <a:sym typeface="+mn-ea"/>
                  </a:rPr>
                  <a:t>到</a:t>
                </a:r>
                <a:r>
                  <a:rPr lang="en-US" altLang="zh-CN" sz="1800" dirty="0">
                    <a:latin typeface="Cambria Math" panose="02040503050406030204" charset="0"/>
                    <a:ea typeface="微软雅黑" panose="020B0503020204020204" pitchFamily="34" charset="-122"/>
                    <a:cs typeface="Cambria Math" panose="02040503050406030204" charset="0"/>
                    <a:sym typeface="+mn-ea"/>
                  </a:rPr>
                  <a:t>f</a:t>
                </a:r>
                <a:r>
                  <a:rPr lang="zh-CN" altLang="en-US" sz="1800" dirty="0">
                    <a:latin typeface="Cambria Math" panose="02040503050406030204" charset="0"/>
                    <a:ea typeface="微软雅黑" panose="020B0503020204020204" pitchFamily="34" charset="-122"/>
                    <a:cs typeface="Cambria Math" panose="02040503050406030204" charset="0"/>
                    <a:sym typeface="+mn-ea"/>
                  </a:rPr>
                  <a:t>的最短路径。故将</a:t>
                </a:r>
                <a14:m>
                  <m:oMath xmlns:m="http://schemas.openxmlformats.org/officeDocument/2006/math">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𝑃</m:t>
                        </m:r>
                      </m:e>
                      <m:sub>
                        <m:r>
                          <a:rPr lang="en-US" altLang="zh-CN" sz="1800" i="1" dirty="0">
                            <a:latin typeface="Cambria Math" panose="02040503050406030204" charset="0"/>
                            <a:ea typeface="微软雅黑" panose="020B0503020204020204" pitchFamily="34" charset="-122"/>
                            <a:cs typeface="Cambria Math" panose="02040503050406030204" charset="0"/>
                          </a:rPr>
                          <m:t>5</m:t>
                        </m:r>
                      </m:sub>
                    </m:sSub>
                  </m:oMath>
                </a14:m>
                <a:r>
                  <a:rPr lang="en-US" altLang="zh-CN" sz="1800" dirty="0">
                    <a:latin typeface="Cambria Math" panose="02040503050406030204" charset="0"/>
                    <a:ea typeface="微软雅黑" panose="020B0503020204020204" pitchFamily="34" charset="-122"/>
                    <a:cs typeface="Cambria Math" panose="02040503050406030204" charset="0"/>
                    <a:sym typeface="+mn-ea"/>
                  </a:rPr>
                  <a:t>=a-&gt;b-&gt;e-&gt;a-&gt;c-&gt;f</a:t>
                </a:r>
                <a:r>
                  <a:rPr lang="zh-CN" altLang="en-US" sz="1800" dirty="0">
                    <a:latin typeface="Cambria Math" panose="02040503050406030204" charset="0"/>
                    <a:ea typeface="微软雅黑" panose="020B0503020204020204" pitchFamily="34" charset="-122"/>
                    <a:cs typeface="Cambria Math" panose="02040503050406030204" charset="0"/>
                    <a:sym typeface="+mn-ea"/>
                  </a:rPr>
                  <a:t>加入</a:t>
                </a:r>
                <a:r>
                  <a:rPr lang="en-US" altLang="zh-CN" sz="1800" dirty="0">
                    <a:latin typeface="Cambria Math" panose="02040503050406030204" charset="0"/>
                    <a:ea typeface="微软雅黑" panose="020B0503020204020204" pitchFamily="34" charset="-122"/>
                    <a:cs typeface="Cambria Math" panose="02040503050406030204" charset="0"/>
                    <a:sym typeface="+mn-ea"/>
                  </a:rPr>
                  <a:t>S</a:t>
                </a:r>
                <a:endParaRPr lang="en-US" altLang="zh-CN" sz="1800"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r>
                  <a:rPr lang="zh-CN" altLang="en-US" sz="1800" dirty="0">
                    <a:latin typeface="Cambria Math" panose="02040503050406030204" charset="0"/>
                    <a:ea typeface="微软雅黑" panose="020B0503020204020204" pitchFamily="34" charset="-122"/>
                    <a:cs typeface="Cambria Math" panose="02040503050406030204" charset="0"/>
                  </a:rPr>
                  <a:t>至此分支语句</a:t>
                </a:r>
                <a:r>
                  <a:rPr lang="en-US" altLang="zh-CN" sz="1800" dirty="0">
                    <a:latin typeface="Cambria Math" panose="02040503050406030204" charset="0"/>
                    <a:ea typeface="微软雅黑" panose="020B0503020204020204" pitchFamily="34" charset="-122"/>
                    <a:cs typeface="Cambria Math" panose="02040503050406030204" charset="0"/>
                  </a:rPr>
                  <a:t>a</a:t>
                </a:r>
                <a:r>
                  <a:rPr lang="zh-CN" altLang="en-US" sz="1800" dirty="0">
                    <a:latin typeface="Cambria Math" panose="02040503050406030204" charset="0"/>
                    <a:ea typeface="微软雅黑" panose="020B0503020204020204" pitchFamily="34" charset="-122"/>
                    <a:cs typeface="Cambria Math" panose="02040503050406030204" charset="0"/>
                  </a:rPr>
                  <a:t>和</a:t>
                </a:r>
                <a:r>
                  <a:rPr lang="en-US" altLang="zh-CN" sz="1800" dirty="0">
                    <a:latin typeface="Cambria Math" panose="02040503050406030204" charset="0"/>
                    <a:ea typeface="微软雅黑" panose="020B0503020204020204" pitchFamily="34" charset="-122"/>
                    <a:cs typeface="Cambria Math" panose="02040503050406030204" charset="0"/>
                  </a:rPr>
                  <a:t>c</a:t>
                </a:r>
                <a:r>
                  <a:rPr lang="zh-CN" altLang="en-US" sz="1800" dirty="0">
                    <a:latin typeface="Cambria Math" panose="02040503050406030204" charset="0"/>
                    <a:ea typeface="微软雅黑" panose="020B0503020204020204" pitchFamily="34" charset="-122"/>
                    <a:cs typeface="Cambria Math" panose="02040503050406030204" charset="0"/>
                  </a:rPr>
                  <a:t>都完全，</a:t>
                </a:r>
                <a14:m>
                  <m:oMath xmlns:m="http://schemas.openxmlformats.org/officeDocument/2006/math">
                    <m:r>
                      <a:rPr lang="en-US" altLang="zh-CN" sz="1800" i="1" dirty="0">
                        <a:latin typeface="Cambria Math" panose="02040503050406030204" charset="0"/>
                        <a:ea typeface="微软雅黑" panose="020B0503020204020204" pitchFamily="34" charset="-122"/>
                        <a:cs typeface="Cambria Math" panose="02040503050406030204" charset="0"/>
                      </a:rPr>
                      <m:t>𝑆</m:t>
                    </m:r>
                    <m:r>
                      <a:rPr lang="en-US" altLang="zh-CN" sz="1800" i="1" dirty="0">
                        <a:latin typeface="Cambria Math" panose="02040503050406030204" charset="0"/>
                        <a:ea typeface="微软雅黑" panose="020B0503020204020204" pitchFamily="34" charset="-122"/>
                        <a:cs typeface="Cambria Math" panose="02040503050406030204" charset="0"/>
                      </a:rPr>
                      <m:t>={</m:t>
                    </m:r>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𝑃</m:t>
                        </m:r>
                      </m:e>
                      <m:sub>
                        <m:r>
                          <a:rPr lang="en-US" altLang="zh-CN" sz="1800" i="1" dirty="0">
                            <a:latin typeface="Cambria Math" panose="02040503050406030204" charset="0"/>
                            <a:ea typeface="微软雅黑" panose="020B0503020204020204" pitchFamily="34" charset="-122"/>
                            <a:cs typeface="Cambria Math" panose="02040503050406030204" charset="0"/>
                          </a:rPr>
                          <m:t>1</m:t>
                        </m:r>
                      </m:sub>
                    </m:sSub>
                    <m:r>
                      <a:rPr lang="en-US" altLang="zh-CN" sz="1800" i="1" dirty="0">
                        <a:latin typeface="Cambria Math" panose="02040503050406030204" charset="0"/>
                        <a:ea typeface="微软雅黑" panose="020B0503020204020204" pitchFamily="34" charset="-122"/>
                        <a:cs typeface="Cambria Math" panose="02040503050406030204" charset="0"/>
                      </a:rPr>
                      <m:t>,</m:t>
                    </m:r>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𝑃</m:t>
                        </m:r>
                      </m:e>
                      <m:sub>
                        <m:r>
                          <a:rPr lang="en-US" altLang="zh-CN" sz="1800" i="1" dirty="0">
                            <a:latin typeface="Cambria Math" panose="02040503050406030204" charset="0"/>
                            <a:ea typeface="微软雅黑" panose="020B0503020204020204" pitchFamily="34" charset="-122"/>
                            <a:cs typeface="Cambria Math" panose="02040503050406030204" charset="0"/>
                          </a:rPr>
                          <m:t>2</m:t>
                        </m:r>
                      </m:sub>
                    </m:sSub>
                    <m:r>
                      <a:rPr lang="en-US" altLang="zh-CN" sz="1800" i="1" dirty="0">
                        <a:latin typeface="Cambria Math" panose="02040503050406030204" charset="0"/>
                        <a:ea typeface="微软雅黑" panose="020B0503020204020204" pitchFamily="34" charset="-122"/>
                        <a:cs typeface="Cambria Math" panose="02040503050406030204" charset="0"/>
                      </a:rPr>
                      <m:t>,</m:t>
                    </m:r>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𝑃</m:t>
                        </m:r>
                      </m:e>
                      <m:sub>
                        <m:r>
                          <a:rPr lang="en-US" altLang="zh-CN" sz="1800" i="1" dirty="0">
                            <a:latin typeface="Cambria Math" panose="02040503050406030204" charset="0"/>
                            <a:ea typeface="微软雅黑" panose="020B0503020204020204" pitchFamily="34" charset="-122"/>
                            <a:cs typeface="Cambria Math" panose="02040503050406030204" charset="0"/>
                          </a:rPr>
                          <m:t>3</m:t>
                        </m:r>
                      </m:sub>
                    </m:sSub>
                    <m:r>
                      <a:rPr lang="en-US" altLang="zh-CN" sz="1800" i="1" dirty="0">
                        <a:latin typeface="Cambria Math" panose="02040503050406030204" charset="0"/>
                        <a:ea typeface="微软雅黑" panose="020B0503020204020204" pitchFamily="34" charset="-122"/>
                        <a:cs typeface="Cambria Math" panose="02040503050406030204" charset="0"/>
                      </a:rPr>
                      <m:t>,</m:t>
                    </m:r>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𝑃</m:t>
                        </m:r>
                      </m:e>
                      <m:sub>
                        <m:r>
                          <a:rPr lang="en-US" altLang="zh-CN" sz="1800" i="1" dirty="0">
                            <a:latin typeface="Cambria Math" panose="02040503050406030204" charset="0"/>
                            <a:ea typeface="微软雅黑" panose="020B0503020204020204" pitchFamily="34" charset="-122"/>
                            <a:cs typeface="Cambria Math" panose="02040503050406030204" charset="0"/>
                          </a:rPr>
                          <m:t>4</m:t>
                        </m:r>
                      </m:sub>
                    </m:sSub>
                    <m:r>
                      <a:rPr lang="en-US" altLang="zh-CN" sz="1800" i="1" dirty="0">
                        <a:latin typeface="Cambria Math" panose="02040503050406030204" charset="0"/>
                        <a:ea typeface="微软雅黑" panose="020B0503020204020204" pitchFamily="34" charset="-122"/>
                        <a:cs typeface="Cambria Math" panose="02040503050406030204" charset="0"/>
                      </a:rPr>
                      <m:t>,</m:t>
                    </m:r>
                    <m:sSub>
                      <m:sSubPr>
                        <m:ctrlPr>
                          <a:rPr lang="en-US" altLang="zh-CN" sz="1800" i="1" dirty="0">
                            <a:latin typeface="Cambria Math" panose="02040503050406030204" charset="0"/>
                            <a:ea typeface="微软雅黑" panose="020B0503020204020204" pitchFamily="34" charset="-122"/>
                            <a:cs typeface="Cambria Math" panose="02040503050406030204" charset="0"/>
                          </a:rPr>
                        </m:ctrlPr>
                      </m:sSubPr>
                      <m:e>
                        <m:r>
                          <a:rPr lang="en-US" altLang="zh-CN" sz="1800" i="1" dirty="0">
                            <a:latin typeface="Cambria Math" panose="02040503050406030204" charset="0"/>
                            <a:ea typeface="微软雅黑" panose="020B0503020204020204" pitchFamily="34" charset="-122"/>
                            <a:cs typeface="Cambria Math" panose="02040503050406030204" charset="0"/>
                          </a:rPr>
                          <m:t>𝑃</m:t>
                        </m:r>
                      </m:e>
                      <m:sub>
                        <m:r>
                          <a:rPr lang="en-US" altLang="zh-CN" sz="1800" i="1" dirty="0">
                            <a:latin typeface="Cambria Math" panose="02040503050406030204" charset="0"/>
                            <a:ea typeface="微软雅黑" panose="020B0503020204020204" pitchFamily="34" charset="-122"/>
                            <a:cs typeface="Cambria Math" panose="02040503050406030204" charset="0"/>
                          </a:rPr>
                          <m:t>5</m:t>
                        </m:r>
                      </m:sub>
                    </m:sSub>
                    <m:r>
                      <a:rPr lang="en-US" altLang="zh-CN" sz="1800" i="1" dirty="0">
                        <a:latin typeface="Cambria Math" panose="02040503050406030204" charset="0"/>
                        <a:ea typeface="微软雅黑" panose="020B0503020204020204" pitchFamily="34" charset="-122"/>
                        <a:cs typeface="Cambria Math" panose="02040503050406030204" charset="0"/>
                      </a:rPr>
                      <m:t>}</m:t>
                    </m:r>
                  </m:oMath>
                </a14:m>
                <a:endParaRPr lang="en-US" altLang="zh-CN" sz="1800" dirty="0">
                  <a:latin typeface="Cambria Math" panose="02040503050406030204" charset="0"/>
                  <a:ea typeface="微软雅黑" panose="020B0503020204020204" pitchFamily="34" charset="-122"/>
                  <a:cs typeface="Cambria Math" panose="02040503050406030204" charset="0"/>
                </a:endParaRPr>
              </a:p>
            </p:txBody>
          </p:sp>
        </mc:Choice>
        <mc:Fallback>
          <p:sp>
            <p:nvSpPr>
              <p:cNvPr id="3" name="根据分享大纲以及讲义开头列写的学习要点，依次开始深入讲解。"/>
              <p:cNvSpPr txBox="1">
                <a:spLocks noRot="1" noChangeAspect="1" noMove="1" noResize="1" noEditPoints="1" noAdjustHandles="1" noChangeArrowheads="1" noChangeShapeType="1" noTextEdit="1"/>
              </p:cNvSpPr>
              <p:nvPr/>
            </p:nvSpPr>
            <p:spPr>
              <a:xfrm>
                <a:off x="575310" y="1253808"/>
                <a:ext cx="5612130" cy="3009900"/>
              </a:xfrm>
              <a:prstGeom prst="rect">
                <a:avLst/>
              </a:prstGeom>
              <a:blipFill rotWithShape="1">
                <a:blip r:embed="rId1"/>
                <a:stretch>
                  <a:fillRect t="-11" b="11"/>
                </a:stretch>
              </a:blipFill>
              <a:ln w="12700">
                <a:miter lim="400000"/>
              </a:ln>
            </p:spPr>
            <p:txBody>
              <a:bodyPr/>
              <a:lstStyle/>
              <a:p>
                <a:r>
                  <a:rPr lang="zh-CN" altLang="en-US">
                    <a:noFill/>
                  </a:rPr>
                  <a:t> </a:t>
                </a:r>
              </a:p>
            </p:txBody>
          </p:sp>
        </mc:Fallback>
      </mc:AlternateContent>
      <p:pic>
        <p:nvPicPr>
          <p:cNvPr id="4" name="图片 3"/>
          <p:cNvPicPr>
            <a:picLocks noChangeAspect="1"/>
          </p:cNvPicPr>
          <p:nvPr>
            <p:custDataLst>
              <p:tags r:id="rId2"/>
            </p:custDataLst>
          </p:nvPr>
        </p:nvPicPr>
        <p:blipFill>
          <a:blip r:embed="rId3"/>
          <a:stretch>
            <a:fillRect/>
          </a:stretch>
        </p:blipFill>
        <p:spPr>
          <a:xfrm>
            <a:off x="6298565" y="1844040"/>
            <a:ext cx="2681605" cy="2536190"/>
          </a:xfrm>
          <a:prstGeom prst="rect">
            <a:avLst/>
          </a:prstGeom>
        </p:spPr>
      </p:pic>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编码路径为</a:t>
            </a:r>
            <a:r>
              <a:rPr kumimoji="1" lang="zh-CN" altLang="en-US" sz="2400" dirty="0" err="1">
                <a:sym typeface="+mn-ea"/>
              </a:rPr>
              <a:t>向量</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根据分享大纲以及讲义开头列写的学习要点，依次开始深入讲解。"/>
              <p:cNvSpPr txBox="1"/>
              <p:nvPr/>
            </p:nvSpPr>
            <p:spPr>
              <a:xfrm>
                <a:off x="575310" y="1553845"/>
                <a:ext cx="5655310"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每一条路径都可以编码为一个</a:t>
                </a:r>
                <a:r>
                  <a:rPr lang="zh-CN" altLang="en-US" sz="2000" dirty="0">
                    <a:latin typeface="微软雅黑" panose="020B0503020204020204" pitchFamily="34" charset="-122"/>
                    <a:ea typeface="微软雅黑" panose="020B0503020204020204" pitchFamily="34" charset="-122"/>
                  </a:rPr>
                  <a:t>向量</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向量包含的元素数目为图中边的数目，对应位置的值表示路径中经过这条边的</a:t>
                </a:r>
                <a:r>
                  <a:rPr lang="zh-CN" altLang="en-US" sz="2000" dirty="0">
                    <a:latin typeface="微软雅黑" panose="020B0503020204020204" pitchFamily="34" charset="-122"/>
                    <a:ea typeface="微软雅黑" panose="020B0503020204020204" pitchFamily="34" charset="-122"/>
                  </a:rPr>
                  <a:t>次数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以路径</a:t>
                </a: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0</m:t>
                        </m:r>
                      </m:sub>
                    </m:sSub>
                  </m:oMath>
                </a14:m>
                <a:r>
                  <a:rPr lang="en-US" altLang="zh-CN" sz="2000" dirty="0">
                    <a:latin typeface="微软雅黑" panose="020B0503020204020204" pitchFamily="34" charset="-122"/>
                    <a:ea typeface="微软雅黑" panose="020B0503020204020204" pitchFamily="34" charset="-122"/>
                  </a:rPr>
                  <a:t>=a</a:t>
                </a:r>
                <a:r>
                  <a:rPr lang="en-US" altLang="zh-CN" sz="2000" dirty="0">
                    <a:latin typeface="Arial" panose="020B0604020202020204" pitchFamily="34" charset="0"/>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rPr>
                  <a:t>b</a:t>
                </a:r>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→e→b→e→b→e→f</a:t>
                </a:r>
                <a:r>
                  <a:rPr lang="zh-CN" altLang="en-US" sz="2000" dirty="0">
                    <a:latin typeface="Arial" panose="020B0604020202020204" pitchFamily="34" charset="0"/>
                    <a:ea typeface="微软雅黑" panose="020B0503020204020204" pitchFamily="34" charset="-122"/>
                    <a:cs typeface="Arial" panose="020B0604020202020204" pitchFamily="34" charset="0"/>
                    <a:sym typeface="+mn-ea"/>
                  </a:rPr>
                  <a:t>为例</a:t>
                </a:r>
                <a:endParaRPr lang="zh-CN" altLang="en-US" sz="2000" dirty="0">
                  <a:latin typeface="Arial" panose="020B0604020202020204" pitchFamily="34" charset="0"/>
                  <a:ea typeface="微软雅黑" panose="020B0503020204020204" pitchFamily="34" charset="-122"/>
                  <a:cs typeface="Arial" panose="020B0604020202020204" pitchFamily="34" charset="0"/>
                  <a:sym typeface="+mn-ea"/>
                </a:endParaRPr>
              </a:p>
              <a:p>
                <a:pPr marL="405130" indent="-405130">
                  <a:lnSpc>
                    <a:spcPct val="150000"/>
                  </a:lnSpc>
                </a:pPr>
                <a:r>
                  <a:rPr lang="zh-CN" altLang="en-US" sz="2000" dirty="0">
                    <a:latin typeface="Arial" panose="020B0604020202020204" pitchFamily="34" charset="0"/>
                    <a:ea typeface="微软雅黑" panose="020B0503020204020204" pitchFamily="34" charset="-122"/>
                    <a:cs typeface="Arial" panose="020B0604020202020204" pitchFamily="34" charset="0"/>
                    <a:sym typeface="+mn-ea"/>
                  </a:rPr>
                  <a:t>向量的每个元组代表路径上对应边的</a:t>
                </a:r>
                <a:r>
                  <a:rPr lang="zh-CN" altLang="en-US" sz="2000" dirty="0">
                    <a:latin typeface="Arial" panose="020B0604020202020204" pitchFamily="34" charset="0"/>
                    <a:ea typeface="微软雅黑" panose="020B0503020204020204" pitchFamily="34" charset="-122"/>
                    <a:cs typeface="Arial" panose="020B0604020202020204" pitchFamily="34" charset="0"/>
                    <a:sym typeface="+mn-ea"/>
                  </a:rPr>
                  <a:t>数目</a:t>
                </a:r>
                <a:endParaRPr lang="zh-CN" altLang="en-US" sz="2000" dirty="0">
                  <a:latin typeface="Arial" panose="020B0604020202020204" pitchFamily="34" charset="0"/>
                  <a:ea typeface="微软雅黑" panose="020B0503020204020204" pitchFamily="34" charset="-122"/>
                  <a:cs typeface="Arial" panose="020B0604020202020204" pitchFamily="34" charset="0"/>
                  <a:sym typeface="+mn-ea"/>
                </a:endParaRPr>
              </a:p>
            </p:txBody>
          </p:sp>
        </mc:Choice>
        <mc:Fallback>
          <p:sp>
            <p:nvSpPr>
              <p:cNvPr id="3" name="根据分享大纲以及讲义开头列写的学习要点，依次开始深入讲解。"/>
              <p:cNvSpPr txBox="1">
                <a:spLocks noRot="1" noChangeAspect="1" noMove="1" noResize="1" noEditPoints="1" noAdjustHandles="1" noChangeArrowheads="1" noChangeShapeType="1" noTextEdit="1"/>
              </p:cNvSpPr>
              <p:nvPr/>
            </p:nvSpPr>
            <p:spPr>
              <a:xfrm>
                <a:off x="575310" y="1553845"/>
                <a:ext cx="5655310" cy="2409825"/>
              </a:xfrm>
              <a:prstGeom prst="rect">
                <a:avLst/>
              </a:prstGeom>
              <a:blipFill rotWithShape="1">
                <a:blip r:embed="rId1"/>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p:cNvGraphicFramePr/>
              <p:nvPr/>
            </p:nvGraphicFramePr>
            <p:xfrm>
              <a:off x="396240" y="4070350"/>
              <a:ext cx="6557010" cy="904875"/>
            </p:xfrm>
            <a:graphic>
              <a:graphicData uri="http://schemas.openxmlformats.org/drawingml/2006/table">
                <a:tbl>
                  <a:tblPr firstRow="1" bandRow="1">
                    <a:tableStyleId>{5C22544A-7EE6-4342-B048-85BDC9FD1C3A}</a:tableStyleId>
                  </a:tblPr>
                  <a:tblGrid>
                    <a:gridCol w="796925"/>
                    <a:gridCol w="568325"/>
                    <a:gridCol w="649605"/>
                    <a:gridCol w="644525"/>
                    <a:gridCol w="603885"/>
                    <a:gridCol w="654685"/>
                    <a:gridCol w="649605"/>
                    <a:gridCol w="603885"/>
                    <a:gridCol w="690245"/>
                    <a:gridCol w="695325"/>
                  </a:tblGrid>
                  <a:tr h="381000">
                    <a:tc>
                      <a:txBody>
                        <a:bodyPr/>
                        <a:p>
                          <a:pPr>
                            <a:buNone/>
                          </a:pPr>
                          <a:r>
                            <a:rPr lang="zh-CN" altLang="en-US"/>
                            <a:t>边</a:t>
                          </a:r>
                          <a:endParaRPr lang="zh-CN" altLang="en-US"/>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5</a:t>
                          </a:r>
                          <a:endParaRPr lang="en-US" altLang="zh-CN"/>
                        </a:p>
                      </a:txBody>
                      <a:tcPr/>
                    </a:tc>
                    <a:tc>
                      <a:txBody>
                        <a:bodyPr/>
                        <a:p>
                          <a:pPr>
                            <a:buNone/>
                          </a:pPr>
                          <a:r>
                            <a:rPr lang="en-US" altLang="zh-CN"/>
                            <a:t>6</a:t>
                          </a:r>
                          <a:endParaRPr lang="en-US" altLang="zh-CN"/>
                        </a:p>
                      </a:txBody>
                      <a:tcPr/>
                    </a:tc>
                    <a:tc>
                      <a:txBody>
                        <a:bodyPr/>
                        <a:p>
                          <a:pPr>
                            <a:buNone/>
                          </a:pPr>
                          <a:r>
                            <a:rPr lang="en-US" altLang="zh-CN"/>
                            <a:t>7</a:t>
                          </a:r>
                          <a:endParaRPr lang="en-US" altLang="zh-CN"/>
                        </a:p>
                      </a:txBody>
                      <a:tcPr/>
                    </a:tc>
                    <a:tc>
                      <a:txBody>
                        <a:bodyPr/>
                        <a:p>
                          <a:pPr>
                            <a:buNone/>
                          </a:pPr>
                          <a:r>
                            <a:rPr lang="en-US" altLang="zh-CN"/>
                            <a:t>8</a:t>
                          </a:r>
                          <a:endParaRPr lang="en-US" altLang="zh-CN"/>
                        </a:p>
                      </a:txBody>
                      <a:tcPr/>
                    </a:tc>
                    <a:tc>
                      <a:txBody>
                        <a:bodyPr/>
                        <a:p>
                          <a:pPr>
                            <a:buNone/>
                          </a:pPr>
                          <a:r>
                            <a:rPr lang="en-US" altLang="zh-CN"/>
                            <a:t>9</a:t>
                          </a:r>
                          <a:endParaRPr lang="en-US" altLang="zh-CN"/>
                        </a:p>
                      </a:txBody>
                      <a:tcPr/>
                    </a:tc>
                  </a:tr>
                  <a:tr h="381000">
                    <a:tc>
                      <a:txBody>
                        <a:bodyPr/>
                        <a:p>
                          <a:pPr>
                            <a:buNone/>
                          </a:pPr>
                          <a:r>
                            <a:rPr lang="zh-CN" altLang="en-US"/>
                            <a:t>路径</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0</m:t>
                                  </m:r>
                                </m:sub>
                              </m:sSub>
                            </m:oMath>
                          </a14:m>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3</a:t>
                          </a:r>
                          <a:endParaRPr lang="en-US" altLang="zh-CN"/>
                        </a:p>
                      </a:txBody>
                      <a:tcPr/>
                    </a:tc>
                    <a:tc>
                      <a:txBody>
                        <a:bodyPr/>
                        <a:p>
                          <a:pPr>
                            <a:buNone/>
                          </a:pPr>
                          <a:r>
                            <a:rPr lang="en-US" altLang="zh-CN"/>
                            <a:t>2</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bl>
              </a:graphicData>
            </a:graphic>
          </p:graphicFrame>
        </mc:Choice>
        <mc:Fallback xmlns="">
          <p:graphicFrame>
            <p:nvGraphicFramePr>
              <p:cNvPr id="6" name="表格 5"/>
              <p:cNvGraphicFramePr/>
              <p:nvPr/>
            </p:nvGraphicFramePr>
            <p:xfrm>
              <a:off x="396240" y="4070350"/>
              <a:ext cx="6557010" cy="904875"/>
            </p:xfrm>
            <a:graphic>
              <a:graphicData uri="http://schemas.openxmlformats.org/drawingml/2006/table">
                <a:tbl>
                  <a:tblPr firstRow="1" bandRow="1">
                    <a:tableStyleId>{5C22544A-7EE6-4342-B048-85BDC9FD1C3A}</a:tableStyleId>
                  </a:tblPr>
                  <a:tblGrid>
                    <a:gridCol w="796925"/>
                    <a:gridCol w="568325"/>
                    <a:gridCol w="649605"/>
                    <a:gridCol w="644525"/>
                    <a:gridCol w="603885"/>
                    <a:gridCol w="654685"/>
                    <a:gridCol w="649605"/>
                    <a:gridCol w="603885"/>
                    <a:gridCol w="690245"/>
                    <a:gridCol w="695325"/>
                  </a:tblGrid>
                  <a:tr h="381000">
                    <a:tc>
                      <a:txBody>
                        <a:bodyPr/>
                        <a:p>
                          <a:pPr>
                            <a:buNone/>
                          </a:pPr>
                          <a:r>
                            <a:rPr lang="zh-CN" altLang="en-US"/>
                            <a:t>边</a:t>
                          </a:r>
                          <a:endParaRPr lang="zh-CN" altLang="en-US"/>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5</a:t>
                          </a:r>
                          <a:endParaRPr lang="en-US" altLang="zh-CN"/>
                        </a:p>
                      </a:txBody>
                      <a:tcPr/>
                    </a:tc>
                    <a:tc>
                      <a:txBody>
                        <a:bodyPr/>
                        <a:p>
                          <a:pPr>
                            <a:buNone/>
                          </a:pPr>
                          <a:r>
                            <a:rPr lang="en-US" altLang="zh-CN"/>
                            <a:t>6</a:t>
                          </a:r>
                          <a:endParaRPr lang="en-US" altLang="zh-CN"/>
                        </a:p>
                      </a:txBody>
                      <a:tcPr/>
                    </a:tc>
                    <a:tc>
                      <a:txBody>
                        <a:bodyPr/>
                        <a:p>
                          <a:pPr>
                            <a:buNone/>
                          </a:pPr>
                          <a:r>
                            <a:rPr lang="en-US" altLang="zh-CN"/>
                            <a:t>7</a:t>
                          </a:r>
                          <a:endParaRPr lang="en-US" altLang="zh-CN"/>
                        </a:p>
                      </a:txBody>
                      <a:tcPr/>
                    </a:tc>
                    <a:tc>
                      <a:txBody>
                        <a:bodyPr/>
                        <a:p>
                          <a:pPr>
                            <a:buNone/>
                          </a:pPr>
                          <a:r>
                            <a:rPr lang="en-US" altLang="zh-CN"/>
                            <a:t>8</a:t>
                          </a:r>
                          <a:endParaRPr lang="en-US" altLang="zh-CN"/>
                        </a:p>
                      </a:txBody>
                      <a:tcPr/>
                    </a:tc>
                    <a:tc>
                      <a:txBody>
                        <a:bodyPr/>
                        <a:p>
                          <a:pPr>
                            <a:buNone/>
                          </a:pPr>
                          <a:r>
                            <a:rPr lang="en-US" altLang="zh-CN"/>
                            <a:t>9</a:t>
                          </a:r>
                          <a:endParaRPr lang="en-US" altLang="zh-CN"/>
                        </a:p>
                      </a:txBody>
                      <a:tcPr/>
                    </a:tc>
                  </a:tr>
                  <a:tr h="381000">
                    <a:tc>
                      <a:txBody>
                        <a:bodyPr/>
                        <a:lstStyle/>
                        <a:p>
                          <a:endParaRPr lang="zh-CN"/>
                        </a:p>
                      </a:txBody>
                      <a:tcPr>
                        <a:blipFill>
                          <a:blip r:embed="rId2"/>
                        </a:blipFill>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3</a:t>
                          </a:r>
                          <a:endParaRPr lang="en-US" altLang="zh-CN"/>
                        </a:p>
                      </a:txBody>
                      <a:tcPr/>
                    </a:tc>
                    <a:tc>
                      <a:txBody>
                        <a:bodyPr/>
                        <a:p>
                          <a:pPr>
                            <a:buNone/>
                          </a:pPr>
                          <a:r>
                            <a:rPr lang="en-US" altLang="zh-CN"/>
                            <a:t>2</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bl>
              </a:graphicData>
            </a:graphic>
          </p:graphicFrame>
        </mc:Fallback>
      </mc:AlternateContent>
      <p:pic>
        <p:nvPicPr>
          <p:cNvPr id="7" name="图片 6"/>
          <p:cNvPicPr>
            <a:picLocks noChangeAspect="1"/>
          </p:cNvPicPr>
          <p:nvPr>
            <p:custDataLst>
              <p:tags r:id="rId3"/>
            </p:custDataLst>
          </p:nvPr>
        </p:nvPicPr>
        <p:blipFill>
          <a:blip r:embed="rId4"/>
          <a:stretch>
            <a:fillRect/>
          </a:stretch>
        </p:blipFill>
        <p:spPr>
          <a:xfrm>
            <a:off x="6337935" y="1444625"/>
            <a:ext cx="2708275" cy="2560955"/>
          </a:xfrm>
          <a:prstGeom prst="rect">
            <a:avLst/>
          </a:prstGeom>
        </p:spPr>
      </p:pic>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mc:AlternateContent xmlns:mc="http://schemas.openxmlformats.org/markup-compatibility/2006">
        <mc:Choice xmlns:a14="http://schemas.microsoft.com/office/drawing/2010/main" Requires="a14">
          <p:sp>
            <p:nvSpPr>
              <p:cNvPr id="3" name="根据分享大纲以及讲义开头列写的学习要点，依次开始深入讲解。"/>
              <p:cNvSpPr txBox="1"/>
              <p:nvPr/>
            </p:nvSpPr>
            <p:spPr>
              <a:xfrm>
                <a:off x="575310" y="1046480"/>
                <a:ext cx="2759710" cy="346011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1</m:t>
                        </m:r>
                      </m:sub>
                    </m:sSub>
                  </m:oMath>
                </a14:m>
                <a:r>
                  <a:rPr lang="zh-CN" altLang="en-US" sz="1600" dirty="0">
                    <a:latin typeface="Cambria Math" panose="02040503050406030204" charset="0"/>
                    <a:ea typeface="微软雅黑" panose="020B0503020204020204" pitchFamily="34" charset="-122"/>
                    <a:cs typeface="Cambria Math" panose="02040503050406030204" charset="0"/>
                  </a:rPr>
                  <a:t>到</a:t>
                </a: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5</m:t>
                        </m:r>
                      </m:sub>
                    </m:sSub>
                  </m:oMath>
                </a14:m>
                <a:r>
                  <a:rPr lang="zh-CN" altLang="en-US" sz="1600" dirty="0">
                    <a:latin typeface="Cambria Math" panose="02040503050406030204" charset="0"/>
                    <a:ea typeface="微软雅黑" panose="020B0503020204020204" pitchFamily="34" charset="-122"/>
                    <a:cs typeface="Cambria Math" panose="02040503050406030204" charset="0"/>
                  </a:rPr>
                  <a:t>被编码为</a:t>
                </a:r>
                <a:r>
                  <a:rPr lang="en-US" altLang="zh-CN" sz="1600" dirty="0">
                    <a:latin typeface="Cambria Math" panose="02040503050406030204" charset="0"/>
                    <a:ea typeface="微软雅黑" panose="020B0503020204020204" pitchFamily="34" charset="-122"/>
                    <a:cs typeface="Cambria Math" panose="02040503050406030204" charset="0"/>
                  </a:rPr>
                  <a:t>5</a:t>
                </a:r>
                <a:r>
                  <a:rPr lang="zh-CN" altLang="en-US" sz="1600" dirty="0">
                    <a:latin typeface="Cambria Math" panose="02040503050406030204" charset="0"/>
                    <a:ea typeface="微软雅黑" panose="020B0503020204020204" pitchFamily="34" charset="-122"/>
                    <a:cs typeface="Cambria Math" panose="02040503050406030204" charset="0"/>
                  </a:rPr>
                  <a:t>个向量</a:t>
                </a:r>
                <a:endParaRPr lang="zh-CN" altLang="en-US" sz="1600" dirty="0">
                  <a:latin typeface="Cambria Math" panose="02040503050406030204" charset="0"/>
                  <a:ea typeface="微软雅黑" panose="020B0503020204020204" pitchFamily="34" charset="-122"/>
                  <a:cs typeface="Cambria Math" panose="02040503050406030204" charset="0"/>
                </a:endParaRPr>
              </a:p>
              <a:p>
                <a:pPr marL="405130" indent="-405130">
                  <a:lnSpc>
                    <a:spcPct val="150000"/>
                  </a:lnSpc>
                </a:pP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1600" dirty="0">
                    <a:latin typeface="微软雅黑" panose="020B0503020204020204" pitchFamily="34" charset="-122"/>
                    <a:ea typeface="微软雅黑" panose="020B0503020204020204" pitchFamily="34" charset="-122"/>
                    <a:sym typeface="+mn-ea"/>
                  </a:rPr>
                  <a:t>=a-&gt;c-&gt;f</a:t>
                </a:r>
                <a:endParaRPr lang="en-US" altLang="zh-CN" sz="1600" dirty="0">
                  <a:latin typeface="微软雅黑" panose="020B0503020204020204" pitchFamily="34" charset="-122"/>
                  <a:ea typeface="微软雅黑" panose="020B0503020204020204" pitchFamily="34" charset="-122"/>
                  <a:sym typeface="+mn-ea"/>
                </a:endParaRPr>
              </a:p>
              <a:p>
                <a:pPr marL="405130" indent="-405130">
                  <a:lnSpc>
                    <a:spcPct val="150000"/>
                  </a:lnSpc>
                </a:pP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2</m:t>
                        </m:r>
                      </m:sub>
                    </m:sSub>
                  </m:oMath>
                </a14:m>
                <a:r>
                  <a:rPr lang="en-US" altLang="zh-CN" sz="1600" dirty="0">
                    <a:latin typeface="Cambria Math" panose="02040503050406030204" charset="0"/>
                    <a:ea typeface="微软雅黑" panose="020B0503020204020204" pitchFamily="34" charset="-122"/>
                    <a:cs typeface="Cambria Math" panose="02040503050406030204" charset="0"/>
                    <a:sym typeface="+mn-ea"/>
                  </a:rPr>
                  <a:t>=a-&gt;d-&gt;c-&gt;f</a:t>
                </a:r>
                <a:endParaRPr lang="en-US" altLang="zh-CN" sz="1600"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3</m:t>
                        </m:r>
                      </m:sub>
                    </m:sSub>
                  </m:oMath>
                </a14:m>
                <a:r>
                  <a:rPr lang="en-US" altLang="zh-CN" sz="1600" dirty="0">
                    <a:latin typeface="Cambria Math" panose="02040503050406030204" charset="0"/>
                    <a:ea typeface="微软雅黑" panose="020B0503020204020204" pitchFamily="34" charset="-122"/>
                    <a:cs typeface="Cambria Math" panose="02040503050406030204" charset="0"/>
                    <a:sym typeface="+mn-ea"/>
                  </a:rPr>
                  <a:t>=a-&gt;b-&gt;e-&gt;f</a:t>
                </a:r>
                <a:endParaRPr lang="en-US" altLang="zh-CN" sz="1600"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4</m:t>
                        </m:r>
                      </m:sub>
                    </m:sSub>
                  </m:oMath>
                </a14:m>
                <a:r>
                  <a:rPr lang="en-US" altLang="zh-CN" sz="1600" dirty="0">
                    <a:latin typeface="Cambria Math" panose="02040503050406030204" charset="0"/>
                    <a:ea typeface="微软雅黑" panose="020B0503020204020204" pitchFamily="34" charset="-122"/>
                    <a:cs typeface="Cambria Math" panose="02040503050406030204" charset="0"/>
                    <a:sym typeface="+mn-ea"/>
                  </a:rPr>
                  <a:t>=a-&gt;b-&gt;e-&gt;b-&gt;e-&gt;f</a:t>
                </a:r>
                <a:endParaRPr lang="en-US" altLang="zh-CN" sz="1600"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5</m:t>
                        </m:r>
                      </m:sub>
                    </m:sSub>
                  </m:oMath>
                </a14:m>
                <a:r>
                  <a:rPr lang="en-US" altLang="zh-CN" sz="1600" dirty="0">
                    <a:latin typeface="Cambria Math" panose="02040503050406030204" charset="0"/>
                    <a:ea typeface="微软雅黑" panose="020B0503020204020204" pitchFamily="34" charset="-122"/>
                    <a:cs typeface="Cambria Math" panose="02040503050406030204" charset="0"/>
                    <a:sym typeface="+mn-ea"/>
                  </a:rPr>
                  <a:t>=a-&gt;b-&gt;e-&gt;a-&gt;c-&gt;f</a:t>
                </a:r>
                <a:endParaRPr lang="en-US" altLang="zh-CN" sz="1600"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r>
                  <a:rPr lang="zh-CN" altLang="en-US" sz="1600" dirty="0">
                    <a:latin typeface="Cambria Math" panose="02040503050406030204" charset="0"/>
                    <a:ea typeface="微软雅黑" panose="020B0503020204020204" pitchFamily="34" charset="-122"/>
                    <a:cs typeface="Cambria Math" panose="02040503050406030204" charset="0"/>
                    <a:sym typeface="+mn-ea"/>
                  </a:rPr>
                  <a:t>可以证明对这个</a:t>
                </a:r>
                <a:r>
                  <a:rPr lang="en-US" altLang="zh-CN" sz="1600" dirty="0">
                    <a:latin typeface="Cambria Math" panose="02040503050406030204" charset="0"/>
                    <a:ea typeface="微软雅黑" panose="020B0503020204020204" pitchFamily="34" charset="-122"/>
                    <a:cs typeface="Cambria Math" panose="02040503050406030204" charset="0"/>
                    <a:sym typeface="+mn-ea"/>
                  </a:rPr>
                  <a:t>DD</a:t>
                </a:r>
                <a:r>
                  <a:rPr lang="zh-CN" altLang="en-US" sz="1600" dirty="0">
                    <a:latin typeface="Cambria Math" panose="02040503050406030204" charset="0"/>
                    <a:ea typeface="微软雅黑" panose="020B0503020204020204" pitchFamily="34" charset="-122"/>
                    <a:cs typeface="Cambria Math" panose="02040503050406030204" charset="0"/>
                    <a:sym typeface="+mn-ea"/>
                  </a:rPr>
                  <a:t>路径图中每条路径，其对应的向量都可以通过这五个向量进行线性组合得到</a:t>
                </a:r>
                <a:endParaRPr lang="zh-CN" altLang="en-US" sz="1600" dirty="0">
                  <a:latin typeface="Cambria Math" panose="02040503050406030204" charset="0"/>
                  <a:ea typeface="微软雅黑" panose="020B0503020204020204" pitchFamily="34" charset="-122"/>
                  <a:cs typeface="Cambria Math" panose="02040503050406030204" charset="0"/>
                </a:endParaRPr>
              </a:p>
              <a:p>
                <a:pPr marL="405130" indent="-405130">
                  <a:lnSpc>
                    <a:spcPct val="150000"/>
                  </a:lnSpc>
                </a:pPr>
                <a:r>
                  <a:rPr lang="zh-CN" altLang="en-US" sz="1600" dirty="0">
                    <a:latin typeface="Cambria Math" panose="02040503050406030204" charset="0"/>
                    <a:ea typeface="微软雅黑" panose="020B0503020204020204" pitchFamily="34" charset="-122"/>
                    <a:cs typeface="Cambria Math" panose="02040503050406030204" charset="0"/>
                    <a:sym typeface="+mn-ea"/>
                  </a:rPr>
                  <a:t>例如，</a:t>
                </a: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0</m:t>
                        </m:r>
                      </m:sub>
                    </m:sSub>
                    <m:r>
                      <a:rPr lang="en-US" altLang="zh-CN" sz="1600" i="1" dirty="0">
                        <a:latin typeface="Cambria Math" panose="02040503050406030204" charset="0"/>
                        <a:ea typeface="微软雅黑" panose="020B0503020204020204" pitchFamily="34" charset="-122"/>
                        <a:cs typeface="Cambria Math" panose="02040503050406030204" charset="0"/>
                      </a:rPr>
                      <m:t>=</m:t>
                    </m:r>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2</m:t>
                        </m:r>
                        <m:r>
                          <a:rPr lang="en-US" altLang="zh-CN" sz="1600" i="1" dirty="0">
                            <a:latin typeface="Cambria Math" panose="02040503050406030204" charset="0"/>
                            <a:ea typeface="微软雅黑" panose="020B0503020204020204" pitchFamily="34" charset="-122"/>
                            <a:cs typeface="Cambria Math" panose="02040503050406030204" charset="0"/>
                          </a:rPr>
                          <m:t>∗</m:t>
                        </m:r>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4</m:t>
                        </m:r>
                      </m:sub>
                    </m:sSub>
                    <m:r>
                      <a:rPr lang="en-US" altLang="zh-CN" sz="1600" i="1" dirty="0">
                        <a:latin typeface="Cambria Math" panose="02040503050406030204" charset="0"/>
                        <a:ea typeface="微软雅黑" panose="020B0503020204020204" pitchFamily="34" charset="-122"/>
                        <a:cs typeface="Cambria Math" panose="02040503050406030204" charset="0"/>
                      </a:rPr>
                      <m:t>−</m:t>
                    </m:r>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3</m:t>
                        </m:r>
                      </m:sub>
                    </m:sSub>
                  </m:oMath>
                </a14:m>
                <a:endParaRPr lang="en-US" altLang="zh-CN" sz="1600" dirty="0">
                  <a:latin typeface="Cambria Math" panose="02040503050406030204" charset="0"/>
                  <a:ea typeface="微软雅黑" panose="020B0503020204020204" pitchFamily="34" charset="-122"/>
                  <a:cs typeface="Cambria Math" panose="02040503050406030204" charset="0"/>
                </a:endParaRPr>
              </a:p>
            </p:txBody>
          </p:sp>
        </mc:Choice>
        <mc:Fallback>
          <p:sp>
            <p:nvSpPr>
              <p:cNvPr id="3" name="根据分享大纲以及讲义开头列写的学习要点，依次开始深入讲解。"/>
              <p:cNvSpPr txBox="1">
                <a:spLocks noRot="1" noChangeAspect="1" noMove="1" noResize="1" noEditPoints="1" noAdjustHandles="1" noChangeArrowheads="1" noChangeShapeType="1" noTextEdit="1"/>
              </p:cNvSpPr>
              <p:nvPr/>
            </p:nvSpPr>
            <p:spPr>
              <a:xfrm>
                <a:off x="575310" y="1046480"/>
                <a:ext cx="2759710" cy="3460115"/>
              </a:xfrm>
              <a:prstGeom prst="rect">
                <a:avLst/>
              </a:prstGeom>
              <a:blipFill rotWithShape="1">
                <a:blip r:embed="rId1"/>
                <a:stretch>
                  <a:fillRect t="-8130" b="-8148"/>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p:cNvGraphicFramePr/>
              <p:nvPr>
                <p:custDataLst>
                  <p:tags r:id="rId2"/>
                </p:custDataLst>
              </p:nvPr>
            </p:nvGraphicFramePr>
            <p:xfrm>
              <a:off x="3398520" y="2868930"/>
              <a:ext cx="5689600" cy="2165985"/>
            </p:xfrm>
            <a:graphic>
              <a:graphicData uri="http://schemas.openxmlformats.org/drawingml/2006/table">
                <a:tbl>
                  <a:tblPr firstRow="1" bandRow="1">
                    <a:tableStyleId>{5C22544A-7EE6-4342-B048-85BDC9FD1C3A}</a:tableStyleId>
                  </a:tblPr>
                  <a:tblGrid>
                    <a:gridCol w="568960"/>
                    <a:gridCol w="568960"/>
                    <a:gridCol w="568960"/>
                    <a:gridCol w="568960"/>
                    <a:gridCol w="568960"/>
                    <a:gridCol w="568960"/>
                    <a:gridCol w="568960"/>
                    <a:gridCol w="568960"/>
                    <a:gridCol w="568960"/>
                    <a:gridCol w="568960"/>
                  </a:tblGrid>
                  <a:tr h="365125">
                    <a:tc>
                      <a:txBody>
                        <a:bodyPr/>
                        <a:p>
                          <a:pPr>
                            <a:buNone/>
                          </a:pPr>
                          <a:r>
                            <a:rPr lang="zh-CN" altLang="en-US"/>
                            <a:t>路径</a:t>
                          </a:r>
                          <a:endParaRPr lang="zh-CN" altLang="en-US"/>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5</a:t>
                          </a:r>
                          <a:endParaRPr lang="en-US" altLang="zh-CN"/>
                        </a:p>
                      </a:txBody>
                      <a:tcPr/>
                    </a:tc>
                    <a:tc>
                      <a:txBody>
                        <a:bodyPr/>
                        <a:p>
                          <a:pPr>
                            <a:buNone/>
                          </a:pPr>
                          <a:r>
                            <a:rPr lang="en-US" altLang="zh-CN"/>
                            <a:t>6</a:t>
                          </a:r>
                          <a:endParaRPr lang="en-US" altLang="zh-CN"/>
                        </a:p>
                      </a:txBody>
                      <a:tcPr/>
                    </a:tc>
                    <a:tc>
                      <a:txBody>
                        <a:bodyPr/>
                        <a:p>
                          <a:pPr>
                            <a:buNone/>
                          </a:pPr>
                          <a:r>
                            <a:rPr lang="en-US" altLang="zh-CN"/>
                            <a:t>7</a:t>
                          </a:r>
                          <a:endParaRPr lang="en-US" altLang="zh-CN"/>
                        </a:p>
                      </a:txBody>
                      <a:tcPr/>
                    </a:tc>
                    <a:tc>
                      <a:txBody>
                        <a:bodyPr/>
                        <a:p>
                          <a:pPr>
                            <a:buNone/>
                          </a:pPr>
                          <a:r>
                            <a:rPr lang="en-US" altLang="zh-CN"/>
                            <a:t>8</a:t>
                          </a:r>
                          <a:endParaRPr lang="en-US" altLang="zh-CN"/>
                        </a:p>
                      </a:txBody>
                      <a:tcPr/>
                    </a:tc>
                    <a:tc>
                      <a:txBody>
                        <a:bodyPr/>
                        <a:p>
                          <a:pPr>
                            <a:buNone/>
                          </a:pPr>
                          <a:r>
                            <a:rPr lang="en-US" altLang="zh-CN"/>
                            <a:t>9</a:t>
                          </a:r>
                          <a:endParaRPr lang="en-US" altLang="zh-CN"/>
                        </a:p>
                      </a:txBody>
                      <a:tcPr/>
                    </a:tc>
                  </a:tr>
                  <a:tr h="360045">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latin typeface="Cambria Math" panose="02040503050406030204" charset="0"/>
                                        <a:ea typeface="微软雅黑" panose="020B0503020204020204" pitchFamily="34" charset="-122"/>
                                        <a:cs typeface="Cambria Math" panose="02040503050406030204" charset="0"/>
                                      </a:rPr>
                                    </m:ctrlPr>
                                  </m:sSubPr>
                                  <m:e>
                                    <m:r>
                                      <a:rPr lang="en-US" altLang="zh-CN" sz="1350" i="1" dirty="0">
                                        <a:latin typeface="Cambria Math" panose="02040503050406030204" charset="0"/>
                                        <a:ea typeface="微软雅黑" panose="020B0503020204020204" pitchFamily="34" charset="-122"/>
                                        <a:cs typeface="Cambria Math" panose="02040503050406030204" charset="0"/>
                                      </a:rPr>
                                      <m:t>𝑃</m:t>
                                    </m:r>
                                  </m:e>
                                  <m:sub>
                                    <m:r>
                                      <a:rPr lang="en-US" altLang="zh-CN" sz="1350" i="1" dirty="0">
                                        <a:latin typeface="Cambria Math" panose="02040503050406030204" charset="0"/>
                                        <a:ea typeface="微软雅黑" panose="020B0503020204020204" pitchFamily="34" charset="-122"/>
                                        <a:cs typeface="Cambria Math" panose="02040503050406030204" charset="0"/>
                                      </a:rPr>
                                      <m:t>1</m:t>
                                    </m:r>
                                  </m:sub>
                                </m:sSub>
                              </m:oMath>
                            </m:oMathPara>
                          </a14:m>
                          <a:endParaRPr lang="zh-CN" altLang="en-US"/>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60045">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latin typeface="Cambria Math" panose="02040503050406030204" charset="0"/>
                                        <a:ea typeface="微软雅黑" panose="020B0503020204020204" pitchFamily="34" charset="-122"/>
                                        <a:cs typeface="Cambria Math" panose="02040503050406030204" charset="0"/>
                                      </a:rPr>
                                    </m:ctrlPr>
                                  </m:sSubPr>
                                  <m:e>
                                    <m:r>
                                      <a:rPr lang="en-US" altLang="zh-CN" sz="1350" i="1" dirty="0">
                                        <a:latin typeface="Cambria Math" panose="02040503050406030204" charset="0"/>
                                        <a:ea typeface="微软雅黑" panose="020B0503020204020204" pitchFamily="34" charset="-122"/>
                                        <a:cs typeface="Cambria Math" panose="02040503050406030204" charset="0"/>
                                      </a:rPr>
                                      <m:t>𝑃</m:t>
                                    </m:r>
                                  </m:e>
                                  <m:sub>
                                    <m:r>
                                      <a:rPr lang="en-US" altLang="zh-CN" sz="1350" i="1" dirty="0">
                                        <a:latin typeface="Cambria Math" panose="02040503050406030204" charset="0"/>
                                        <a:ea typeface="微软雅黑" panose="020B0503020204020204" pitchFamily="34" charset="-122"/>
                                        <a:cs typeface="Cambria Math" panose="02040503050406030204" charset="0"/>
                                      </a:rPr>
                                      <m:t>2</m:t>
                                    </m:r>
                                  </m:sub>
                                </m:sSub>
                              </m:oMath>
                            </m:oMathPara>
                          </a14:m>
                          <a:endParaRPr lang="zh-CN" altLang="en-US"/>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60680">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latin typeface="Cambria Math" panose="02040503050406030204" charset="0"/>
                                        <a:ea typeface="微软雅黑" panose="020B0503020204020204" pitchFamily="34" charset="-122"/>
                                        <a:cs typeface="Cambria Math" panose="02040503050406030204" charset="0"/>
                                      </a:rPr>
                                    </m:ctrlPr>
                                  </m:sSubPr>
                                  <m:e>
                                    <m:r>
                                      <a:rPr lang="en-US" altLang="zh-CN" sz="1350" i="1" dirty="0">
                                        <a:latin typeface="Cambria Math" panose="02040503050406030204" charset="0"/>
                                        <a:ea typeface="微软雅黑" panose="020B0503020204020204" pitchFamily="34" charset="-122"/>
                                        <a:cs typeface="Cambria Math" panose="02040503050406030204" charset="0"/>
                                      </a:rPr>
                                      <m:t>𝑃</m:t>
                                    </m:r>
                                  </m:e>
                                  <m:sub>
                                    <m:r>
                                      <a:rPr lang="en-US" altLang="zh-CN" sz="1350" i="1" dirty="0">
                                        <a:latin typeface="Cambria Math" panose="02040503050406030204" charset="0"/>
                                        <a:ea typeface="微软雅黑" panose="020B0503020204020204" pitchFamily="34" charset="-122"/>
                                        <a:cs typeface="Cambria Math" panose="02040503050406030204" charset="0"/>
                                      </a:rPr>
                                      <m:t>3</m:t>
                                    </m:r>
                                  </m:sub>
                                </m:sSub>
                              </m:oMath>
                            </m:oMathPara>
                          </a14:m>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60045">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latin typeface="Cambria Math" panose="02040503050406030204" charset="0"/>
                                        <a:ea typeface="微软雅黑" panose="020B0503020204020204" pitchFamily="34" charset="-122"/>
                                        <a:cs typeface="Cambria Math" panose="02040503050406030204" charset="0"/>
                                      </a:rPr>
                                    </m:ctrlPr>
                                  </m:sSubPr>
                                  <m:e>
                                    <m:r>
                                      <a:rPr lang="en-US" altLang="zh-CN" sz="1350" i="1" dirty="0">
                                        <a:latin typeface="Cambria Math" panose="02040503050406030204" charset="0"/>
                                        <a:ea typeface="微软雅黑" panose="020B0503020204020204" pitchFamily="34" charset="-122"/>
                                        <a:cs typeface="Cambria Math" panose="02040503050406030204" charset="0"/>
                                      </a:rPr>
                                      <m:t>𝑃</m:t>
                                    </m:r>
                                  </m:e>
                                  <m:sub>
                                    <m:r>
                                      <a:rPr lang="en-US" altLang="zh-CN" sz="1350" i="1" dirty="0">
                                        <a:latin typeface="Cambria Math" panose="02040503050406030204" charset="0"/>
                                        <a:ea typeface="微软雅黑" panose="020B0503020204020204" pitchFamily="34" charset="-122"/>
                                        <a:cs typeface="Cambria Math" panose="02040503050406030204" charset="0"/>
                                      </a:rPr>
                                      <m:t>4</m:t>
                                    </m:r>
                                  </m:sub>
                                </m:sSub>
                              </m:oMath>
                            </m:oMathPara>
                          </a14:m>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2</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60045">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latin typeface="Cambria Math" panose="02040503050406030204" charset="0"/>
                                        <a:ea typeface="微软雅黑" panose="020B0503020204020204" pitchFamily="34" charset="-122"/>
                                        <a:cs typeface="Cambria Math" panose="02040503050406030204" charset="0"/>
                                      </a:rPr>
                                    </m:ctrlPr>
                                  </m:sSubPr>
                                  <m:e>
                                    <m:r>
                                      <a:rPr lang="en-US" altLang="zh-CN" sz="1350" i="1" dirty="0">
                                        <a:latin typeface="Cambria Math" panose="02040503050406030204" charset="0"/>
                                        <a:ea typeface="微软雅黑" panose="020B0503020204020204" pitchFamily="34" charset="-122"/>
                                        <a:cs typeface="Cambria Math" panose="02040503050406030204" charset="0"/>
                                      </a:rPr>
                                      <m:t>𝑃</m:t>
                                    </m:r>
                                  </m:e>
                                  <m:sub>
                                    <m:r>
                                      <a:rPr lang="en-US" altLang="zh-CN" sz="1350" i="1" dirty="0">
                                        <a:latin typeface="Cambria Math" panose="02040503050406030204" charset="0"/>
                                        <a:ea typeface="微软雅黑" panose="020B0503020204020204" pitchFamily="34" charset="-122"/>
                                        <a:cs typeface="Cambria Math" panose="02040503050406030204" charset="0"/>
                                      </a:rPr>
                                      <m:t>5</m:t>
                                    </m:r>
                                  </m:sub>
                                </m:sSub>
                              </m:oMath>
                            </m:oMathPara>
                          </a14:m>
                          <a:endParaRPr lang="zh-CN" altLang="en-US"/>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r>
                </a:tbl>
              </a:graphicData>
            </a:graphic>
          </p:graphicFrame>
        </mc:Choice>
        <mc:Fallback xmlns="">
          <p:graphicFrame>
            <p:nvGraphicFramePr>
              <p:cNvPr id="8" name="表格 7"/>
              <p:cNvGraphicFramePr/>
              <p:nvPr>
                <p:custDataLst>
                  <p:tags r:id="rId3"/>
                </p:custDataLst>
              </p:nvPr>
            </p:nvGraphicFramePr>
            <p:xfrm>
              <a:off x="3398520" y="2868930"/>
              <a:ext cx="5689600" cy="2165985"/>
            </p:xfrm>
            <a:graphic>
              <a:graphicData uri="http://schemas.openxmlformats.org/drawingml/2006/table">
                <a:tbl>
                  <a:tblPr firstRow="1" bandRow="1">
                    <a:tableStyleId>{5C22544A-7EE6-4342-B048-85BDC9FD1C3A}</a:tableStyleId>
                  </a:tblPr>
                  <a:tblGrid>
                    <a:gridCol w="568960"/>
                    <a:gridCol w="568960"/>
                    <a:gridCol w="568960"/>
                    <a:gridCol w="568960"/>
                    <a:gridCol w="568960"/>
                    <a:gridCol w="568960"/>
                    <a:gridCol w="568960"/>
                    <a:gridCol w="568960"/>
                    <a:gridCol w="568960"/>
                    <a:gridCol w="568960"/>
                  </a:tblGrid>
                  <a:tr h="365125">
                    <a:tc>
                      <a:txBody>
                        <a:bodyPr/>
                        <a:p>
                          <a:pPr>
                            <a:buNone/>
                          </a:pPr>
                          <a:r>
                            <a:rPr lang="zh-CN" altLang="en-US"/>
                            <a:t>路径</a:t>
                          </a:r>
                          <a:endParaRPr lang="zh-CN" altLang="en-US"/>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5</a:t>
                          </a:r>
                          <a:endParaRPr lang="en-US" altLang="zh-CN"/>
                        </a:p>
                      </a:txBody>
                      <a:tcPr/>
                    </a:tc>
                    <a:tc>
                      <a:txBody>
                        <a:bodyPr/>
                        <a:p>
                          <a:pPr>
                            <a:buNone/>
                          </a:pPr>
                          <a:r>
                            <a:rPr lang="en-US" altLang="zh-CN"/>
                            <a:t>6</a:t>
                          </a:r>
                          <a:endParaRPr lang="en-US" altLang="zh-CN"/>
                        </a:p>
                      </a:txBody>
                      <a:tcPr/>
                    </a:tc>
                    <a:tc>
                      <a:txBody>
                        <a:bodyPr/>
                        <a:p>
                          <a:pPr>
                            <a:buNone/>
                          </a:pPr>
                          <a:r>
                            <a:rPr lang="en-US" altLang="zh-CN"/>
                            <a:t>7</a:t>
                          </a:r>
                          <a:endParaRPr lang="en-US" altLang="zh-CN"/>
                        </a:p>
                      </a:txBody>
                      <a:tcPr/>
                    </a:tc>
                    <a:tc>
                      <a:txBody>
                        <a:bodyPr/>
                        <a:p>
                          <a:pPr>
                            <a:buNone/>
                          </a:pPr>
                          <a:r>
                            <a:rPr lang="en-US" altLang="zh-CN"/>
                            <a:t>8</a:t>
                          </a:r>
                          <a:endParaRPr lang="en-US" altLang="zh-CN"/>
                        </a:p>
                      </a:txBody>
                      <a:tcPr/>
                    </a:tc>
                    <a:tc>
                      <a:txBody>
                        <a:bodyPr/>
                        <a:p>
                          <a:pPr>
                            <a:buNone/>
                          </a:pPr>
                          <a:r>
                            <a:rPr lang="en-US" altLang="zh-CN"/>
                            <a:t>9</a:t>
                          </a:r>
                          <a:endParaRPr lang="en-US" altLang="zh-CN"/>
                        </a:p>
                      </a:txBody>
                      <a:tcPr/>
                    </a:tc>
                  </a:tr>
                  <a:tr h="360045">
                    <a:tc>
                      <a:txBody>
                        <a:bodyPr/>
                        <a:lstStyle/>
                        <a:p>
                          <a:endParaRPr lang="zh-CN"/>
                        </a:p>
                      </a:txBody>
                      <a:tcPr>
                        <a:blipFill>
                          <a:blip r:embed="rId4"/>
                        </a:blipFill>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60045">
                    <a:tc>
                      <a:txBody>
                        <a:bodyPr/>
                        <a:lstStyle/>
                        <a:p>
                          <a:endParaRPr lang="zh-CN"/>
                        </a:p>
                      </a:txBody>
                      <a:tcPr>
                        <a:blipFill>
                          <a:blip r:embed="rId4"/>
                        </a:blipFill>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60680">
                    <a:tc>
                      <a:txBody>
                        <a:bodyPr/>
                        <a:lstStyle/>
                        <a:p>
                          <a:endParaRPr lang="zh-CN"/>
                        </a:p>
                      </a:txBody>
                      <a:tcPr>
                        <a:blipFill>
                          <a:blip r:embed="rId4"/>
                        </a:blipFill>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60045">
                    <a:tc>
                      <a:txBody>
                        <a:bodyPr/>
                        <a:lstStyle/>
                        <a:p>
                          <a:endParaRPr lang="zh-CN"/>
                        </a:p>
                      </a:txBody>
                      <a:tcPr>
                        <a:blipFill>
                          <a:blip r:embed="rId4"/>
                        </a:blipFill>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2</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60045">
                    <a:tc>
                      <a:txBody>
                        <a:bodyPr/>
                        <a:lstStyle/>
                        <a:p>
                          <a:endParaRPr lang="zh-CN"/>
                        </a:p>
                      </a:txBody>
                      <a:tcPr>
                        <a:blipFill>
                          <a:blip r:embed="rId4"/>
                        </a:blipFill>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r>
                </a:tbl>
              </a:graphicData>
            </a:graphic>
          </p:graphicFrame>
        </mc:Fallback>
      </mc:AlternateContent>
      <p:pic>
        <p:nvPicPr>
          <p:cNvPr id="10" name="图片 9"/>
          <p:cNvPicPr>
            <a:picLocks noChangeAspect="1"/>
          </p:cNvPicPr>
          <p:nvPr>
            <p:custDataLst>
              <p:tags r:id="rId5"/>
            </p:custDataLst>
          </p:nvPr>
        </p:nvPicPr>
        <p:blipFill>
          <a:blip r:embed="rId6"/>
          <a:stretch>
            <a:fillRect/>
          </a:stretch>
        </p:blipFill>
        <p:spPr>
          <a:xfrm>
            <a:off x="6430645" y="360045"/>
            <a:ext cx="2550795" cy="2412365"/>
          </a:xfrm>
          <a:prstGeom prst="rect">
            <a:avLst/>
          </a:prstGeom>
        </p:spPr>
      </p:pic>
      <p:sp>
        <p:nvSpPr>
          <p:cNvPr id="13" name="根据分享大纲以及讲义开头列写的学习要点，依次开始深入讲解。"/>
          <p:cNvSpPr txBox="1"/>
          <p:nvPr>
            <p:custDataLst>
              <p:tags r:id="rId7"/>
            </p:custDataLst>
          </p:nvPr>
        </p:nvSpPr>
        <p:spPr>
          <a:xfrm>
            <a:off x="3462020" y="1757680"/>
            <a:ext cx="2759710" cy="51943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600" dirty="0">
                <a:latin typeface="Cambria Math" panose="02040503050406030204" charset="0"/>
                <a:ea typeface="微软雅黑" panose="020B0503020204020204" pitchFamily="34" charset="-122"/>
                <a:cs typeface="Cambria Math" panose="02040503050406030204" charset="0"/>
                <a:sym typeface="+mn-ea"/>
              </a:rPr>
              <a:t>课堂思考题：证明这五个向量</a:t>
            </a:r>
            <a:r>
              <a:rPr lang="zh-CN" altLang="en-US" sz="1600" dirty="0">
                <a:latin typeface="Cambria Math" panose="02040503050406030204" charset="0"/>
                <a:ea typeface="微软雅黑" panose="020B0503020204020204" pitchFamily="34" charset="-122"/>
                <a:cs typeface="Cambria Math" panose="02040503050406030204" charset="0"/>
                <a:sym typeface="+mn-ea"/>
              </a:rPr>
              <a:t>线性无关</a:t>
            </a:r>
            <a:endParaRPr lang="en-US" altLang="zh-CN" sz="1600" dirty="0">
              <a:latin typeface="Cambria Math" panose="02040503050406030204" charset="0"/>
              <a:ea typeface="微软雅黑" panose="020B0503020204020204" pitchFamily="34" charset="-122"/>
              <a:cs typeface="Cambria Math" panose="02040503050406030204" charset="0"/>
            </a:endParaRPr>
          </a:p>
        </p:txBody>
      </p:sp>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latin typeface="Cambria Math" panose="02040503050406030204" charset="0"/>
                <a:cs typeface="Cambria Math" panose="02040503050406030204" charset="0"/>
                <a:sym typeface="+mn-ea"/>
              </a:rPr>
              <a:t>基本路径基可以不唯一</a:t>
            </a:r>
            <a:endParaRPr kumimoji="1" lang="zh-CN" altLang="en-US" sz="2400" dirty="0" err="1">
              <a:sym typeface="+mn-ea"/>
            </a:endParaRPr>
          </a:p>
        </p:txBody>
      </p:sp>
      <mc:AlternateContent xmlns:mc="http://schemas.openxmlformats.org/markup-compatibility/2006">
        <mc:Choice xmlns:a14="http://schemas.microsoft.com/office/drawing/2010/main" Requires="a14">
          <p:sp>
            <p:nvSpPr>
              <p:cNvPr id="3" name="根据分享大纲以及讲义开头列写的学习要点，依次开始深入讲解。"/>
              <p:cNvSpPr txBox="1"/>
              <p:nvPr/>
            </p:nvSpPr>
            <p:spPr>
              <a:xfrm>
                <a:off x="575310" y="1046480"/>
                <a:ext cx="5766435" cy="206819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1600" dirty="0">
                    <a:latin typeface="微软雅黑" panose="020B0503020204020204" pitchFamily="34" charset="-122"/>
                    <a:ea typeface="微软雅黑" panose="020B0503020204020204" pitchFamily="34" charset="-122"/>
                    <a:sym typeface="+mn-ea"/>
                  </a:rPr>
                  <a:t>=a-&gt;c-&gt;f                                 </a:t>
                </a: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2</m:t>
                        </m:r>
                      </m:sub>
                    </m:sSub>
                  </m:oMath>
                </a14:m>
                <a:r>
                  <a:rPr lang="en-US" altLang="zh-CN" sz="1600" dirty="0">
                    <a:latin typeface="Cambria Math" panose="02040503050406030204" charset="0"/>
                    <a:ea typeface="微软雅黑" panose="020B0503020204020204" pitchFamily="34" charset="-122"/>
                    <a:cs typeface="Cambria Math" panose="02040503050406030204" charset="0"/>
                    <a:sym typeface="+mn-ea"/>
                  </a:rPr>
                  <a:t>=a-&gt;d-&gt;c-&gt;f</a:t>
                </a:r>
                <a:endParaRPr lang="en-US" altLang="zh-CN" sz="1600"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3</m:t>
                        </m:r>
                      </m:sub>
                    </m:sSub>
                  </m:oMath>
                </a14:m>
                <a:r>
                  <a:rPr lang="en-US" altLang="zh-CN" sz="1600" dirty="0">
                    <a:latin typeface="Cambria Math" panose="02040503050406030204" charset="0"/>
                    <a:ea typeface="微软雅黑" panose="020B0503020204020204" pitchFamily="34" charset="-122"/>
                    <a:cs typeface="Cambria Math" panose="02040503050406030204" charset="0"/>
                    <a:sym typeface="+mn-ea"/>
                  </a:rPr>
                  <a:t>=a-&gt;b-&gt;e-&gt;f                                      </a:t>
                </a: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4</m:t>
                        </m:r>
                      </m:sub>
                    </m:sSub>
                  </m:oMath>
                </a14:m>
                <a:r>
                  <a:rPr lang="en-US" altLang="zh-CN" sz="1600" dirty="0">
                    <a:latin typeface="Cambria Math" panose="02040503050406030204" charset="0"/>
                    <a:ea typeface="微软雅黑" panose="020B0503020204020204" pitchFamily="34" charset="-122"/>
                    <a:cs typeface="Cambria Math" panose="02040503050406030204" charset="0"/>
                    <a:sym typeface="+mn-ea"/>
                  </a:rPr>
                  <a:t>=a-&gt;b-&gt;e-&gt;b-&gt;e-&gt;f</a:t>
                </a:r>
                <a:endParaRPr lang="en-US" altLang="zh-CN" sz="1600"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14:m>
                  <m:oMath xmlns:m="http://schemas.openxmlformats.org/officeDocument/2006/math">
                    <m:sSub>
                      <m:sSubPr>
                        <m:ctrlPr>
                          <a:rPr lang="en-US" altLang="zh-CN" sz="1600" i="1" dirty="0">
                            <a:solidFill>
                              <a:srgbClr val="FF0000"/>
                            </a:solidFill>
                            <a:latin typeface="Cambria Math" panose="02040503050406030204" charset="0"/>
                            <a:ea typeface="微软雅黑" panose="020B0503020204020204" pitchFamily="34" charset="-122"/>
                            <a:cs typeface="Cambria Math" panose="02040503050406030204" charset="0"/>
                          </a:rPr>
                        </m:ctrlPr>
                      </m:sSubPr>
                      <m:e>
                        <m:r>
                          <a:rPr lang="en-US" altLang="zh-CN" sz="1600" i="1" dirty="0">
                            <a:solidFill>
                              <a:srgbClr val="FF0000"/>
                            </a:solidFill>
                            <a:latin typeface="Cambria Math" panose="02040503050406030204" charset="0"/>
                            <a:ea typeface="微软雅黑" panose="020B0503020204020204" pitchFamily="34" charset="-122"/>
                            <a:cs typeface="Cambria Math" panose="02040503050406030204" charset="0"/>
                          </a:rPr>
                          <m:t>𝑃</m:t>
                        </m:r>
                      </m:e>
                      <m:sub>
                        <m:r>
                          <a:rPr lang="en-US" altLang="zh-CN" sz="1600" i="1" dirty="0">
                            <a:solidFill>
                              <a:srgbClr val="FF0000"/>
                            </a:solidFill>
                            <a:latin typeface="Cambria Math" panose="02040503050406030204" charset="0"/>
                            <a:ea typeface="微软雅黑" panose="020B0503020204020204" pitchFamily="34" charset="-122"/>
                            <a:cs typeface="Cambria Math" panose="02040503050406030204" charset="0"/>
                          </a:rPr>
                          <m:t>5</m:t>
                        </m:r>
                        <m:r>
                          <a:rPr lang="en-US" altLang="zh-CN" sz="1600" i="1" dirty="0">
                            <a:solidFill>
                              <a:srgbClr val="FF0000"/>
                            </a:solidFill>
                            <a:latin typeface="Cambria Math" panose="02040503050406030204" charset="0"/>
                            <a:ea typeface="微软雅黑" panose="020B0503020204020204" pitchFamily="34" charset="-122"/>
                            <a:cs typeface="Cambria Math" panose="02040503050406030204" charset="0"/>
                          </a:rPr>
                          <m:t>𝑛𝑒𝑤</m:t>
                        </m:r>
                      </m:sub>
                    </m:sSub>
                  </m:oMath>
                </a14:m>
                <a:r>
                  <a:rPr lang="en-US" altLang="zh-CN" sz="1600" dirty="0">
                    <a:solidFill>
                      <a:srgbClr val="FF0000"/>
                    </a:solidFill>
                    <a:latin typeface="Cambria Math" panose="02040503050406030204" charset="0"/>
                    <a:ea typeface="微软雅黑" panose="020B0503020204020204" pitchFamily="34" charset="-122"/>
                    <a:cs typeface="Cambria Math" panose="02040503050406030204" charset="0"/>
                    <a:sym typeface="+mn-ea"/>
                  </a:rPr>
                  <a:t>=a-&gt;b-&gt;e-&gt;a-&gt;d-&gt;c-&gt;f</a:t>
                </a:r>
                <a:endParaRPr lang="en-US" altLang="zh-CN" sz="1600" dirty="0">
                  <a:solidFill>
                    <a:srgbClr val="FF0000"/>
                  </a:solidFill>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r>
                  <a:rPr lang="zh-CN" altLang="en-US" sz="1600" dirty="0">
                    <a:latin typeface="Cambria Math" panose="02040503050406030204" charset="0"/>
                    <a:ea typeface="微软雅黑" panose="020B0503020204020204" pitchFamily="34" charset="-122"/>
                    <a:cs typeface="Cambria Math" panose="02040503050406030204" charset="0"/>
                    <a:sym typeface="+mn-ea"/>
                  </a:rPr>
                  <a:t>课堂思考题：增明这五个向量线性无关</a:t>
                </a:r>
                <a:endParaRPr lang="zh-CN" altLang="en-US" sz="1600"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r>
                  <a:rPr lang="zh-CN" altLang="en-US" sz="1600" dirty="0">
                    <a:latin typeface="Cambria Math" panose="02040503050406030204" charset="0"/>
                    <a:ea typeface="微软雅黑" panose="020B0503020204020204" pitchFamily="34" charset="-122"/>
                    <a:cs typeface="Cambria Math" panose="02040503050406030204" charset="0"/>
                    <a:sym typeface="+mn-ea"/>
                  </a:rPr>
                  <a:t>可以证明对这个</a:t>
                </a:r>
                <a:r>
                  <a:rPr lang="en-US" altLang="zh-CN" sz="1600" dirty="0">
                    <a:latin typeface="Cambria Math" panose="02040503050406030204" charset="0"/>
                    <a:ea typeface="微软雅黑" panose="020B0503020204020204" pitchFamily="34" charset="-122"/>
                    <a:cs typeface="Cambria Math" panose="02040503050406030204" charset="0"/>
                    <a:sym typeface="+mn-ea"/>
                  </a:rPr>
                  <a:t>DD</a:t>
                </a:r>
                <a:r>
                  <a:rPr lang="zh-CN" altLang="en-US" sz="1600" dirty="0">
                    <a:latin typeface="Cambria Math" panose="02040503050406030204" charset="0"/>
                    <a:ea typeface="微软雅黑" panose="020B0503020204020204" pitchFamily="34" charset="-122"/>
                    <a:cs typeface="Cambria Math" panose="02040503050406030204" charset="0"/>
                    <a:sym typeface="+mn-ea"/>
                  </a:rPr>
                  <a:t>路径图中每条路径，其对应的向量都可以通过这五个向量进行线性组合得到</a:t>
                </a:r>
                <a:endParaRPr lang="zh-CN" altLang="en-US" sz="1600" dirty="0">
                  <a:latin typeface="Cambria Math" panose="02040503050406030204" charset="0"/>
                  <a:ea typeface="微软雅黑" panose="020B0503020204020204" pitchFamily="34" charset="-122"/>
                  <a:cs typeface="Cambria Math" panose="02040503050406030204" charset="0"/>
                </a:endParaRPr>
              </a:p>
              <a:p>
                <a:pPr marL="405130" indent="-405130">
                  <a:lnSpc>
                    <a:spcPct val="150000"/>
                  </a:lnSpc>
                </a:pPr>
                <a:r>
                  <a:rPr lang="zh-CN" altLang="en-US" sz="1600" dirty="0">
                    <a:latin typeface="Cambria Math" panose="02040503050406030204" charset="0"/>
                    <a:ea typeface="微软雅黑" panose="020B0503020204020204" pitchFamily="34" charset="-122"/>
                    <a:cs typeface="Cambria Math" panose="02040503050406030204" charset="0"/>
                    <a:sym typeface="+mn-ea"/>
                  </a:rPr>
                  <a:t>例如，</a:t>
                </a:r>
                <a14:m>
                  <m:oMath xmlns:m="http://schemas.openxmlformats.org/officeDocument/2006/math">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0</m:t>
                        </m:r>
                      </m:sub>
                    </m:sSub>
                    <m:r>
                      <a:rPr lang="en-US" altLang="zh-CN" sz="1600" i="1" dirty="0">
                        <a:latin typeface="Cambria Math" panose="02040503050406030204" charset="0"/>
                        <a:ea typeface="微软雅黑" panose="020B0503020204020204" pitchFamily="34" charset="-122"/>
                        <a:cs typeface="Cambria Math" panose="02040503050406030204" charset="0"/>
                      </a:rPr>
                      <m:t>=</m:t>
                    </m:r>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2</m:t>
                        </m:r>
                        <m:r>
                          <a:rPr lang="en-US" altLang="zh-CN" sz="1600" i="1" dirty="0">
                            <a:latin typeface="Cambria Math" panose="02040503050406030204" charset="0"/>
                            <a:ea typeface="微软雅黑" panose="020B0503020204020204" pitchFamily="34" charset="-122"/>
                            <a:cs typeface="Cambria Math" panose="02040503050406030204" charset="0"/>
                          </a:rPr>
                          <m:t>∗</m:t>
                        </m:r>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4</m:t>
                        </m:r>
                      </m:sub>
                    </m:sSub>
                    <m:r>
                      <a:rPr lang="en-US" altLang="zh-CN" sz="1600" i="1" dirty="0">
                        <a:latin typeface="Cambria Math" panose="02040503050406030204" charset="0"/>
                        <a:ea typeface="微软雅黑" panose="020B0503020204020204" pitchFamily="34" charset="-122"/>
                        <a:cs typeface="Cambria Math" panose="02040503050406030204" charset="0"/>
                      </a:rPr>
                      <m:t>−</m:t>
                    </m:r>
                    <m:sSub>
                      <m:sSubPr>
                        <m:ctrlPr>
                          <a:rPr lang="en-US" altLang="zh-CN" sz="1600" i="1" dirty="0">
                            <a:latin typeface="Cambria Math" panose="02040503050406030204" charset="0"/>
                            <a:ea typeface="微软雅黑" panose="020B0503020204020204" pitchFamily="34" charset="-122"/>
                            <a:cs typeface="Cambria Math" panose="02040503050406030204" charset="0"/>
                          </a:rPr>
                        </m:ctrlPr>
                      </m:sSubPr>
                      <m:e>
                        <m:r>
                          <a:rPr lang="en-US" altLang="zh-CN" sz="1600" i="1" dirty="0">
                            <a:latin typeface="Cambria Math" panose="02040503050406030204" charset="0"/>
                            <a:ea typeface="微软雅黑" panose="020B0503020204020204" pitchFamily="34" charset="-122"/>
                            <a:cs typeface="Cambria Math" panose="02040503050406030204" charset="0"/>
                          </a:rPr>
                          <m:t>𝑃</m:t>
                        </m:r>
                      </m:e>
                      <m:sub>
                        <m:r>
                          <a:rPr lang="en-US" altLang="zh-CN" sz="1600" i="1" dirty="0">
                            <a:latin typeface="Cambria Math" panose="02040503050406030204" charset="0"/>
                            <a:ea typeface="微软雅黑" panose="020B0503020204020204" pitchFamily="34" charset="-122"/>
                            <a:cs typeface="Cambria Math" panose="02040503050406030204" charset="0"/>
                          </a:rPr>
                          <m:t>3</m:t>
                        </m:r>
                      </m:sub>
                    </m:sSub>
                  </m:oMath>
                </a14:m>
                <a:endParaRPr lang="zh-CN" altLang="en-US" sz="1600" dirty="0">
                  <a:latin typeface="Cambria Math" panose="02040503050406030204" charset="0"/>
                  <a:ea typeface="微软雅黑" panose="020B0503020204020204" pitchFamily="34" charset="-122"/>
                  <a:cs typeface="Cambria Math" panose="02040503050406030204" charset="0"/>
                </a:endParaRPr>
              </a:p>
            </p:txBody>
          </p:sp>
        </mc:Choice>
        <mc:Fallback>
          <p:sp>
            <p:nvSpPr>
              <p:cNvPr id="3" name="根据分享大纲以及讲义开头列写的学习要点，依次开始深入讲解。"/>
              <p:cNvSpPr txBox="1">
                <a:spLocks noRot="1" noChangeAspect="1" noMove="1" noResize="1" noEditPoints="1" noAdjustHandles="1" noChangeArrowheads="1" noChangeShapeType="1" noTextEdit="1"/>
              </p:cNvSpPr>
              <p:nvPr/>
            </p:nvSpPr>
            <p:spPr>
              <a:xfrm>
                <a:off x="575310" y="1046480"/>
                <a:ext cx="5766435" cy="2068195"/>
              </a:xfrm>
              <a:prstGeom prst="rect">
                <a:avLst/>
              </a:prstGeom>
              <a:blipFill rotWithShape="1">
                <a:blip r:embed="rId1"/>
                <a:stretch>
                  <a:fillRect t="-11882" b="-11913"/>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p:cNvGraphicFramePr/>
              <p:nvPr>
                <p:custDataLst>
                  <p:tags r:id="rId2"/>
                </p:custDataLst>
              </p:nvPr>
            </p:nvGraphicFramePr>
            <p:xfrm>
              <a:off x="3557270" y="3041015"/>
              <a:ext cx="5530850" cy="2004060"/>
            </p:xfrm>
            <a:graphic>
              <a:graphicData uri="http://schemas.openxmlformats.org/drawingml/2006/table">
                <a:tbl>
                  <a:tblPr firstRow="1" bandRow="1">
                    <a:tableStyleId>{5C22544A-7EE6-4342-B048-85BDC9FD1C3A}</a:tableStyleId>
                  </a:tblPr>
                  <a:tblGrid>
                    <a:gridCol w="553085"/>
                    <a:gridCol w="553085"/>
                    <a:gridCol w="553085"/>
                    <a:gridCol w="553085"/>
                    <a:gridCol w="553085"/>
                    <a:gridCol w="553085"/>
                    <a:gridCol w="553085"/>
                    <a:gridCol w="553085"/>
                    <a:gridCol w="553085"/>
                    <a:gridCol w="553085"/>
                  </a:tblGrid>
                  <a:tr h="337820">
                    <a:tc>
                      <a:txBody>
                        <a:bodyPr/>
                        <a:p>
                          <a:pPr>
                            <a:buNone/>
                          </a:pPr>
                          <a:r>
                            <a:rPr lang="zh-CN" altLang="en-US"/>
                            <a:t>路径</a:t>
                          </a:r>
                          <a:endParaRPr lang="zh-CN" altLang="en-US"/>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5</a:t>
                          </a:r>
                          <a:endParaRPr lang="en-US" altLang="zh-CN"/>
                        </a:p>
                      </a:txBody>
                      <a:tcPr/>
                    </a:tc>
                    <a:tc>
                      <a:txBody>
                        <a:bodyPr/>
                        <a:p>
                          <a:pPr>
                            <a:buNone/>
                          </a:pPr>
                          <a:r>
                            <a:rPr lang="en-US" altLang="zh-CN"/>
                            <a:t>6</a:t>
                          </a:r>
                          <a:endParaRPr lang="en-US" altLang="zh-CN"/>
                        </a:p>
                      </a:txBody>
                      <a:tcPr/>
                    </a:tc>
                    <a:tc>
                      <a:txBody>
                        <a:bodyPr/>
                        <a:p>
                          <a:pPr>
                            <a:buNone/>
                          </a:pPr>
                          <a:r>
                            <a:rPr lang="en-US" altLang="zh-CN"/>
                            <a:t>7</a:t>
                          </a:r>
                          <a:endParaRPr lang="en-US" altLang="zh-CN"/>
                        </a:p>
                      </a:txBody>
                      <a:tcPr/>
                    </a:tc>
                    <a:tc>
                      <a:txBody>
                        <a:bodyPr/>
                        <a:p>
                          <a:pPr>
                            <a:buNone/>
                          </a:pPr>
                          <a:r>
                            <a:rPr lang="en-US" altLang="zh-CN"/>
                            <a:t>8</a:t>
                          </a:r>
                          <a:endParaRPr lang="en-US" altLang="zh-CN"/>
                        </a:p>
                      </a:txBody>
                      <a:tcPr/>
                    </a:tc>
                    <a:tc>
                      <a:txBody>
                        <a:bodyPr/>
                        <a:p>
                          <a:pPr>
                            <a:buNone/>
                          </a:pPr>
                          <a:r>
                            <a:rPr lang="en-US" altLang="zh-CN"/>
                            <a:t>9</a:t>
                          </a:r>
                          <a:endParaRPr lang="en-US" altLang="zh-CN"/>
                        </a:p>
                      </a:txBody>
                      <a:tcPr/>
                    </a:tc>
                  </a:tr>
                  <a:tr h="333375">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latin typeface="Cambria Math" panose="02040503050406030204" charset="0"/>
                                        <a:ea typeface="微软雅黑" panose="020B0503020204020204" pitchFamily="34" charset="-122"/>
                                        <a:cs typeface="Cambria Math" panose="02040503050406030204" charset="0"/>
                                      </a:rPr>
                                    </m:ctrlPr>
                                  </m:sSubPr>
                                  <m:e>
                                    <m:r>
                                      <a:rPr lang="en-US" altLang="zh-CN" sz="1350" i="1" dirty="0">
                                        <a:latin typeface="Cambria Math" panose="02040503050406030204" charset="0"/>
                                        <a:ea typeface="微软雅黑" panose="020B0503020204020204" pitchFamily="34" charset="-122"/>
                                        <a:cs typeface="Cambria Math" panose="02040503050406030204" charset="0"/>
                                      </a:rPr>
                                      <m:t>𝑃</m:t>
                                    </m:r>
                                  </m:e>
                                  <m:sub>
                                    <m:r>
                                      <a:rPr lang="en-US" altLang="zh-CN" sz="1350" i="1" dirty="0">
                                        <a:latin typeface="Cambria Math" panose="02040503050406030204" charset="0"/>
                                        <a:ea typeface="微软雅黑" panose="020B0503020204020204" pitchFamily="34" charset="-122"/>
                                        <a:cs typeface="Cambria Math" panose="02040503050406030204" charset="0"/>
                                      </a:rPr>
                                      <m:t>1</m:t>
                                    </m:r>
                                  </m:sub>
                                </m:sSub>
                              </m:oMath>
                            </m:oMathPara>
                          </a14:m>
                          <a:endParaRPr lang="zh-CN" altLang="en-US"/>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32740">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latin typeface="Cambria Math" panose="02040503050406030204" charset="0"/>
                                        <a:ea typeface="微软雅黑" panose="020B0503020204020204" pitchFamily="34" charset="-122"/>
                                        <a:cs typeface="Cambria Math" panose="02040503050406030204" charset="0"/>
                                      </a:rPr>
                                    </m:ctrlPr>
                                  </m:sSubPr>
                                  <m:e>
                                    <m:r>
                                      <a:rPr lang="en-US" altLang="zh-CN" sz="1350" i="1" dirty="0">
                                        <a:latin typeface="Cambria Math" panose="02040503050406030204" charset="0"/>
                                        <a:ea typeface="微软雅黑" panose="020B0503020204020204" pitchFamily="34" charset="-122"/>
                                        <a:cs typeface="Cambria Math" panose="02040503050406030204" charset="0"/>
                                      </a:rPr>
                                      <m:t>𝑃</m:t>
                                    </m:r>
                                  </m:e>
                                  <m:sub>
                                    <m:r>
                                      <a:rPr lang="en-US" altLang="zh-CN" sz="1350" i="1" dirty="0">
                                        <a:latin typeface="Cambria Math" panose="02040503050406030204" charset="0"/>
                                        <a:ea typeface="微软雅黑" panose="020B0503020204020204" pitchFamily="34" charset="-122"/>
                                        <a:cs typeface="Cambria Math" panose="02040503050406030204" charset="0"/>
                                      </a:rPr>
                                      <m:t>2</m:t>
                                    </m:r>
                                  </m:sub>
                                </m:sSub>
                              </m:oMath>
                            </m:oMathPara>
                          </a14:m>
                          <a:endParaRPr lang="zh-CN" altLang="en-US"/>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34010">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latin typeface="Cambria Math" panose="02040503050406030204" charset="0"/>
                                        <a:ea typeface="微软雅黑" panose="020B0503020204020204" pitchFamily="34" charset="-122"/>
                                        <a:cs typeface="Cambria Math" panose="02040503050406030204" charset="0"/>
                                      </a:rPr>
                                    </m:ctrlPr>
                                  </m:sSubPr>
                                  <m:e>
                                    <m:r>
                                      <a:rPr lang="en-US" altLang="zh-CN" sz="1350" i="1" dirty="0">
                                        <a:latin typeface="Cambria Math" panose="02040503050406030204" charset="0"/>
                                        <a:ea typeface="微软雅黑" panose="020B0503020204020204" pitchFamily="34" charset="-122"/>
                                        <a:cs typeface="Cambria Math" panose="02040503050406030204" charset="0"/>
                                      </a:rPr>
                                      <m:t>𝑃</m:t>
                                    </m:r>
                                  </m:e>
                                  <m:sub>
                                    <m:r>
                                      <a:rPr lang="en-US" altLang="zh-CN" sz="1350" i="1" dirty="0">
                                        <a:latin typeface="Cambria Math" panose="02040503050406030204" charset="0"/>
                                        <a:ea typeface="微软雅黑" panose="020B0503020204020204" pitchFamily="34" charset="-122"/>
                                        <a:cs typeface="Cambria Math" panose="02040503050406030204" charset="0"/>
                                      </a:rPr>
                                      <m:t>3</m:t>
                                    </m:r>
                                  </m:sub>
                                </m:sSub>
                              </m:oMath>
                            </m:oMathPara>
                          </a14:m>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32740">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latin typeface="Cambria Math" panose="02040503050406030204" charset="0"/>
                                        <a:ea typeface="微软雅黑" panose="020B0503020204020204" pitchFamily="34" charset="-122"/>
                                        <a:cs typeface="Cambria Math" panose="02040503050406030204" charset="0"/>
                                      </a:rPr>
                                    </m:ctrlPr>
                                  </m:sSubPr>
                                  <m:e>
                                    <m:r>
                                      <a:rPr lang="en-US" altLang="zh-CN" sz="1350" i="1" dirty="0">
                                        <a:latin typeface="Cambria Math" panose="02040503050406030204" charset="0"/>
                                        <a:ea typeface="微软雅黑" panose="020B0503020204020204" pitchFamily="34" charset="-122"/>
                                        <a:cs typeface="Cambria Math" panose="02040503050406030204" charset="0"/>
                                      </a:rPr>
                                      <m:t>𝑃</m:t>
                                    </m:r>
                                  </m:e>
                                  <m:sub>
                                    <m:r>
                                      <a:rPr lang="en-US" altLang="zh-CN" sz="1350" i="1" dirty="0">
                                        <a:latin typeface="Cambria Math" panose="02040503050406030204" charset="0"/>
                                        <a:ea typeface="微软雅黑" panose="020B0503020204020204" pitchFamily="34" charset="-122"/>
                                        <a:cs typeface="Cambria Math" panose="02040503050406030204" charset="0"/>
                                      </a:rPr>
                                      <m:t>4</m:t>
                                    </m:r>
                                  </m:sub>
                                </m:sSub>
                              </m:oMath>
                            </m:oMathPara>
                          </a14:m>
                          <a:endParaRPr lang="zh-CN" altLang="en-US"/>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2</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33375">
                    <a:tc>
                      <a:txBody>
                        <a:bodyPr/>
                        <a:p>
                          <a:pPr>
                            <a:buNone/>
                          </a:pPr>
                          <a14:m>
                            <m:oMathPara xmlns:m="http://schemas.openxmlformats.org/officeDocument/2006/math">
                              <m:oMathParaPr>
                                <m:jc m:val="centerGroup"/>
                              </m:oMathParaPr>
                              <m:oMath xmlns:m="http://schemas.openxmlformats.org/officeDocument/2006/math">
                                <m:sSub>
                                  <m:sSubPr>
                                    <m:ctrlPr>
                                      <a:rPr lang="en-US" altLang="zh-CN" sz="1350" i="1" dirty="0">
                                        <a:solidFill>
                                          <a:srgbClr val="FF0000"/>
                                        </a:solidFill>
                                        <a:latin typeface="Cambria Math" panose="02040503050406030204" charset="0"/>
                                        <a:ea typeface="微软雅黑" panose="020B0503020204020204" pitchFamily="34" charset="-122"/>
                                        <a:cs typeface="Cambria Math" panose="02040503050406030204" charset="0"/>
                                      </a:rPr>
                                    </m:ctrlPr>
                                  </m:sSubPr>
                                  <m:e>
                                    <m:r>
                                      <a:rPr lang="en-US" altLang="zh-CN" sz="1350" i="1" dirty="0">
                                        <a:solidFill>
                                          <a:srgbClr val="FF0000"/>
                                        </a:solidFill>
                                        <a:latin typeface="Cambria Math" panose="02040503050406030204" charset="0"/>
                                        <a:ea typeface="微软雅黑" panose="020B0503020204020204" pitchFamily="34" charset="-122"/>
                                        <a:cs typeface="Cambria Math" panose="02040503050406030204" charset="0"/>
                                      </a:rPr>
                                      <m:t>𝑃</m:t>
                                    </m:r>
                                  </m:e>
                                  <m:sub>
                                    <m:r>
                                      <a:rPr lang="en-US" altLang="zh-CN" sz="1350" i="1" dirty="0">
                                        <a:solidFill>
                                          <a:srgbClr val="FF0000"/>
                                        </a:solidFill>
                                        <a:latin typeface="Cambria Math" panose="02040503050406030204" charset="0"/>
                                        <a:ea typeface="微软雅黑" panose="020B0503020204020204" pitchFamily="34" charset="-122"/>
                                        <a:cs typeface="Cambria Math" panose="02040503050406030204" charset="0"/>
                                      </a:rPr>
                                      <m:t>5</m:t>
                                    </m:r>
                                    <m:r>
                                      <a:rPr lang="en-US" altLang="zh-CN" sz="1350" i="1" dirty="0">
                                        <a:solidFill>
                                          <a:srgbClr val="FF0000"/>
                                        </a:solidFill>
                                        <a:latin typeface="Cambria Math" panose="02040503050406030204" charset="0"/>
                                        <a:ea typeface="微软雅黑" panose="020B0503020204020204" pitchFamily="34" charset="-122"/>
                                        <a:cs typeface="Cambria Math" panose="02040503050406030204" charset="0"/>
                                      </a:rPr>
                                      <m:t>𝑛𝑒𝑤</m:t>
                                    </m:r>
                                  </m:sub>
                                </m:sSub>
                              </m:oMath>
                            </m:oMathPara>
                          </a14:m>
                          <a:endParaRPr lang="en-US" altLang="zh-CN" sz="1350" i="1" dirty="0">
                            <a:solidFill>
                              <a:srgbClr val="FF0000"/>
                            </a:solidFill>
                            <a:latin typeface="Cambria Math" panose="02040503050406030204" charset="0"/>
                            <a:ea typeface="微软雅黑" panose="020B0503020204020204" pitchFamily="34" charset="-122"/>
                            <a:cs typeface="Cambria Math" panose="02040503050406030204" charset="0"/>
                          </a:endParaRPr>
                        </a:p>
                      </a:txBody>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0</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0</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0</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r>
                </a:tbl>
              </a:graphicData>
            </a:graphic>
          </p:graphicFrame>
        </mc:Choice>
        <mc:Fallback xmlns="">
          <p:graphicFrame>
            <p:nvGraphicFramePr>
              <p:cNvPr id="8" name="表格 7"/>
              <p:cNvGraphicFramePr/>
              <p:nvPr>
                <p:custDataLst>
                  <p:tags r:id="rId3"/>
                </p:custDataLst>
              </p:nvPr>
            </p:nvGraphicFramePr>
            <p:xfrm>
              <a:off x="3557270" y="3041015"/>
              <a:ext cx="5530850" cy="2004060"/>
            </p:xfrm>
            <a:graphic>
              <a:graphicData uri="http://schemas.openxmlformats.org/drawingml/2006/table">
                <a:tbl>
                  <a:tblPr firstRow="1" bandRow="1">
                    <a:tableStyleId>{5C22544A-7EE6-4342-B048-85BDC9FD1C3A}</a:tableStyleId>
                  </a:tblPr>
                  <a:tblGrid>
                    <a:gridCol w="553085"/>
                    <a:gridCol w="553085"/>
                    <a:gridCol w="553085"/>
                    <a:gridCol w="553085"/>
                    <a:gridCol w="553085"/>
                    <a:gridCol w="553085"/>
                    <a:gridCol w="553085"/>
                    <a:gridCol w="553085"/>
                    <a:gridCol w="553085"/>
                    <a:gridCol w="553085"/>
                  </a:tblGrid>
                  <a:tr h="337820">
                    <a:tc>
                      <a:txBody>
                        <a:bodyPr/>
                        <a:p>
                          <a:pPr>
                            <a:buNone/>
                          </a:pPr>
                          <a:r>
                            <a:rPr lang="zh-CN" altLang="en-US"/>
                            <a:t>路径</a:t>
                          </a:r>
                          <a:endParaRPr lang="zh-CN" altLang="en-US"/>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c>
                      <a:txBody>
                        <a:bodyPr/>
                        <a:p>
                          <a:pPr>
                            <a:buNone/>
                          </a:pPr>
                          <a:r>
                            <a:rPr lang="en-US" altLang="zh-CN"/>
                            <a:t>3</a:t>
                          </a:r>
                          <a:endParaRPr lang="en-US" altLang="zh-CN"/>
                        </a:p>
                      </a:txBody>
                      <a:tcPr/>
                    </a:tc>
                    <a:tc>
                      <a:txBody>
                        <a:bodyPr/>
                        <a:p>
                          <a:pPr>
                            <a:buNone/>
                          </a:pPr>
                          <a:r>
                            <a:rPr lang="en-US" altLang="zh-CN"/>
                            <a:t>4</a:t>
                          </a:r>
                          <a:endParaRPr lang="en-US" altLang="zh-CN"/>
                        </a:p>
                      </a:txBody>
                      <a:tcPr/>
                    </a:tc>
                    <a:tc>
                      <a:txBody>
                        <a:bodyPr/>
                        <a:p>
                          <a:pPr>
                            <a:buNone/>
                          </a:pPr>
                          <a:r>
                            <a:rPr lang="en-US" altLang="zh-CN"/>
                            <a:t>5</a:t>
                          </a:r>
                          <a:endParaRPr lang="en-US" altLang="zh-CN"/>
                        </a:p>
                      </a:txBody>
                      <a:tcPr/>
                    </a:tc>
                    <a:tc>
                      <a:txBody>
                        <a:bodyPr/>
                        <a:p>
                          <a:pPr>
                            <a:buNone/>
                          </a:pPr>
                          <a:r>
                            <a:rPr lang="en-US" altLang="zh-CN"/>
                            <a:t>6</a:t>
                          </a:r>
                          <a:endParaRPr lang="en-US" altLang="zh-CN"/>
                        </a:p>
                      </a:txBody>
                      <a:tcPr/>
                    </a:tc>
                    <a:tc>
                      <a:txBody>
                        <a:bodyPr/>
                        <a:p>
                          <a:pPr>
                            <a:buNone/>
                          </a:pPr>
                          <a:r>
                            <a:rPr lang="en-US" altLang="zh-CN"/>
                            <a:t>7</a:t>
                          </a:r>
                          <a:endParaRPr lang="en-US" altLang="zh-CN"/>
                        </a:p>
                      </a:txBody>
                      <a:tcPr/>
                    </a:tc>
                    <a:tc>
                      <a:txBody>
                        <a:bodyPr/>
                        <a:p>
                          <a:pPr>
                            <a:buNone/>
                          </a:pPr>
                          <a:r>
                            <a:rPr lang="en-US" altLang="zh-CN"/>
                            <a:t>8</a:t>
                          </a:r>
                          <a:endParaRPr lang="en-US" altLang="zh-CN"/>
                        </a:p>
                      </a:txBody>
                      <a:tcPr/>
                    </a:tc>
                    <a:tc>
                      <a:txBody>
                        <a:bodyPr/>
                        <a:p>
                          <a:pPr>
                            <a:buNone/>
                          </a:pPr>
                          <a:r>
                            <a:rPr lang="en-US" altLang="zh-CN"/>
                            <a:t>9</a:t>
                          </a:r>
                          <a:endParaRPr lang="en-US" altLang="zh-CN"/>
                        </a:p>
                      </a:txBody>
                      <a:tcPr/>
                    </a:tc>
                  </a:tr>
                  <a:tr h="333375">
                    <a:tc>
                      <a:txBody>
                        <a:bodyPr/>
                        <a:lstStyle/>
                        <a:p>
                          <a:endParaRPr lang="zh-CN"/>
                        </a:p>
                      </a:txBody>
                      <a:tcPr>
                        <a:blipFill>
                          <a:blip r:embed="rId4"/>
                        </a:blipFill>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32740">
                    <a:tc>
                      <a:txBody>
                        <a:bodyPr/>
                        <a:lstStyle/>
                        <a:p>
                          <a:endParaRPr lang="zh-CN"/>
                        </a:p>
                      </a:txBody>
                      <a:tcPr>
                        <a:blipFill>
                          <a:blip r:embed="rId4"/>
                        </a:blipFill>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r>
                  <a:tr h="334010">
                    <a:tc>
                      <a:txBody>
                        <a:bodyPr/>
                        <a:lstStyle/>
                        <a:p>
                          <a:endParaRPr lang="zh-CN"/>
                        </a:p>
                      </a:txBody>
                      <a:tcPr>
                        <a:blipFill>
                          <a:blip r:embed="rId4"/>
                        </a:blipFill>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32740">
                    <a:tc>
                      <a:txBody>
                        <a:bodyPr/>
                        <a:lstStyle/>
                        <a:p>
                          <a:endParaRPr lang="zh-CN"/>
                        </a:p>
                      </a:txBody>
                      <a:tcPr>
                        <a:blipFill>
                          <a:blip r:embed="rId4"/>
                        </a:blipFill>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2</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0</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r>
                  <a:tr h="333375">
                    <a:tc>
                      <a:txBody>
                        <a:bodyPr/>
                        <a:lstStyle/>
                        <a:p>
                          <a:endParaRPr lang="zh-CN"/>
                        </a:p>
                      </a:txBody>
                      <a:tcPr>
                        <a:blipFill>
                          <a:blip r:embed="rId4"/>
                        </a:blipFill>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0</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0</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c>
                      <a:txBody>
                        <a:bodyPr/>
                        <a:p>
                          <a:pPr>
                            <a:buNone/>
                          </a:pPr>
                          <a:r>
                            <a:rPr lang="en-US" altLang="zh-CN">
                              <a:solidFill>
                                <a:srgbClr val="FF0000"/>
                              </a:solidFill>
                            </a:rPr>
                            <a:t>0</a:t>
                          </a:r>
                          <a:endParaRPr lang="en-US" altLang="zh-CN">
                            <a:solidFill>
                              <a:srgbClr val="FF0000"/>
                            </a:solidFill>
                          </a:endParaRPr>
                        </a:p>
                      </a:txBody>
                      <a:tcPr/>
                    </a:tc>
                    <a:tc>
                      <a:txBody>
                        <a:bodyPr/>
                        <a:p>
                          <a:pPr>
                            <a:buNone/>
                          </a:pPr>
                          <a:r>
                            <a:rPr lang="en-US" altLang="zh-CN">
                              <a:solidFill>
                                <a:srgbClr val="FF0000"/>
                              </a:solidFill>
                            </a:rPr>
                            <a:t>1</a:t>
                          </a:r>
                          <a:endParaRPr lang="en-US" altLang="zh-CN">
                            <a:solidFill>
                              <a:srgbClr val="FF0000"/>
                            </a:solidFill>
                          </a:endParaRPr>
                        </a:p>
                      </a:txBody>
                      <a:tcPr/>
                    </a:tc>
                  </a:tr>
                </a:tbl>
              </a:graphicData>
            </a:graphic>
          </p:graphicFrame>
        </mc:Fallback>
      </mc:AlternateContent>
      <p:pic>
        <p:nvPicPr>
          <p:cNvPr id="10" name="图片 9"/>
          <p:cNvPicPr>
            <a:picLocks noChangeAspect="1"/>
          </p:cNvPicPr>
          <p:nvPr>
            <p:custDataLst>
              <p:tags r:id="rId5"/>
            </p:custDataLst>
          </p:nvPr>
        </p:nvPicPr>
        <p:blipFill>
          <a:blip r:embed="rId6"/>
          <a:stretch>
            <a:fillRect/>
          </a:stretch>
        </p:blipFill>
        <p:spPr>
          <a:xfrm>
            <a:off x="6430645" y="360045"/>
            <a:ext cx="2550795" cy="2412365"/>
          </a:xfrm>
          <a:prstGeom prst="rect">
            <a:avLst/>
          </a:prstGeom>
        </p:spPr>
      </p:pic>
    </p:spTree>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根据分享大纲以及讲义开头列写的学习要点，依次开始深入讲解。"/>
              <p:cNvSpPr txBox="1"/>
              <p:nvPr/>
            </p:nvSpPr>
            <p:spPr>
              <a:xfrm>
                <a:off x="575310" y="1323023"/>
                <a:ext cx="5015865"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基本路径</a:t>
                </a:r>
                <a:r>
                  <a:rPr lang="zh-CN" altLang="en-US" sz="2000" dirty="0">
                    <a:latin typeface="微软雅黑" panose="020B0503020204020204" pitchFamily="34" charset="-122"/>
                    <a:ea typeface="微软雅黑" panose="020B0503020204020204" pitchFamily="34" charset="-122"/>
                  </a:rPr>
                  <a:t>基给出了一种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典型路径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a:t>
                </a:r>
                <a:r>
                  <a:rPr lang="zh-CN" altLang="en-US" sz="2000" dirty="0">
                    <a:latin typeface="微软雅黑" panose="020B0503020204020204" pitchFamily="34" charset="-122"/>
                    <a:ea typeface="微软雅黑" panose="020B0503020204020204" pitchFamily="34" charset="-122"/>
                  </a:rPr>
                  <a:t>定义</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2000" dirty="0">
                    <a:latin typeface="微软雅黑" panose="020B0503020204020204" pitchFamily="34" charset="-122"/>
                    <a:ea typeface="微软雅黑" panose="020B0503020204020204" pitchFamily="34" charset="-122"/>
                    <a:sym typeface="+mn-ea"/>
                  </a:rPr>
                  <a:t>=E</a:t>
                </a:r>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a:t>
                </a: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𝑎</m:t>
                        </m:r>
                      </m:e>
                      <m:sub>
                        <m:r>
                          <a:rPr lang="en-US" altLang="zh-CN" sz="20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→b→</a:t>
                </a: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𝑐</m:t>
                        </m:r>
                      </m:e>
                      <m:sub>
                        <m:r>
                          <a:rPr lang="en-US" altLang="zh-CN" sz="2000" i="1" dirty="0">
                            <a:latin typeface="Cambria Math" panose="02040503050406030204" charset="0"/>
                            <a:ea typeface="微软雅黑" panose="020B0503020204020204" pitchFamily="34" charset="-122"/>
                            <a:cs typeface="Cambria Math" panose="02040503050406030204" charset="0"/>
                          </a:rPr>
                          <m:t>1</m:t>
                        </m:r>
                      </m:sub>
                    </m:sSub>
                  </m:oMath>
                </a14:m>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→x</a:t>
                </a:r>
                <a:endParaRPr lang="en-US" altLang="zh-CN" sz="2000" dirty="0">
                  <a:latin typeface="Arial" panose="020B0604020202020204" pitchFamily="34" charset="0"/>
                  <a:ea typeface="微软雅黑" panose="020B0503020204020204" pitchFamily="34" charset="-122"/>
                  <a:cs typeface="Arial" panose="020B0604020202020204" pitchFamily="34" charset="0"/>
                  <a:sym typeface="+mn-ea"/>
                </a:endParaRPr>
              </a:p>
              <a:p>
                <a:pPr marL="405130" indent="-405130">
                  <a:lnSpc>
                    <a:spcPct val="150000"/>
                  </a:lnSpc>
                </a:pP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2</m:t>
                        </m:r>
                      </m:sub>
                    </m:sSub>
                  </m:oMath>
                </a14:m>
                <a:r>
                  <a:rPr lang="en-US" altLang="zh-CN" sz="2000" dirty="0">
                    <a:latin typeface="微软雅黑" panose="020B0503020204020204" pitchFamily="34" charset="-122"/>
                    <a:ea typeface="微软雅黑" panose="020B0503020204020204" pitchFamily="34" charset="-122"/>
                    <a:sym typeface="+mn-ea"/>
                  </a:rPr>
                  <a:t>=E</a:t>
                </a:r>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a:t>
                </a: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𝑎</m:t>
                        </m:r>
                      </m:e>
                      <m:sub>
                        <m:r>
                          <a:rPr lang="en-US" altLang="zh-CN" sz="2000" i="1" dirty="0">
                            <a:latin typeface="Cambria Math" panose="02040503050406030204" charset="0"/>
                            <a:ea typeface="微软雅黑" panose="020B0503020204020204" pitchFamily="34" charset="-122"/>
                            <a:cs typeface="Cambria Math" panose="02040503050406030204" charset="0"/>
                          </a:rPr>
                          <m:t>2</m:t>
                        </m:r>
                      </m:sub>
                    </m:sSub>
                  </m:oMath>
                </a14:m>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→b→</a:t>
                </a:r>
                <a14:m>
                  <m:oMath xmlns:m="http://schemas.openxmlformats.org/officeDocument/2006/math">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𝑐</m:t>
                        </m:r>
                      </m:e>
                      <m:sub>
                        <m:r>
                          <a:rPr lang="en-US" altLang="zh-CN" sz="2000" i="1" dirty="0">
                            <a:latin typeface="Cambria Math" panose="02040503050406030204" charset="0"/>
                            <a:ea typeface="微软雅黑" panose="020B0503020204020204" pitchFamily="34" charset="-122"/>
                            <a:cs typeface="Cambria Math" panose="02040503050406030204" charset="0"/>
                          </a:rPr>
                          <m:t>2</m:t>
                        </m:r>
                      </m:sub>
                    </m:sSub>
                  </m:oMath>
                </a14:m>
                <a:r>
                  <a:rPr lang="en-US" altLang="zh-CN" sz="2000" dirty="0">
                    <a:latin typeface="Arial" panose="020B0604020202020204" pitchFamily="34" charset="0"/>
                    <a:ea typeface="微软雅黑" panose="020B0503020204020204" pitchFamily="34" charset="-122"/>
                    <a:cs typeface="Arial" panose="020B0604020202020204" pitchFamily="34" charset="0"/>
                    <a:sym typeface="+mn-ea"/>
                  </a:rPr>
                  <a:t>→x</a:t>
                </a:r>
                <a:endParaRPr lang="en-US" altLang="zh-CN" sz="2000" dirty="0">
                  <a:latin typeface="Arial" panose="020B0604020202020204" pitchFamily="34" charset="0"/>
                  <a:ea typeface="微软雅黑" panose="020B0503020204020204" pitchFamily="34" charset="-122"/>
                  <a:cs typeface="Arial" panose="020B0604020202020204" pitchFamily="34" charset="0"/>
                  <a:sym typeface="+mn-ea"/>
                </a:endParaRPr>
              </a:p>
              <a:p>
                <a:pPr marL="405130" indent="-405130">
                  <a:lnSpc>
                    <a:spcPct val="150000"/>
                  </a:lnSpc>
                </a:pPr>
                <a14:m>
                  <m:oMath xmlns:m="http://schemas.openxmlformats.org/officeDocument/2006/math">
                    <m:r>
                      <a:rPr lang="en-US" altLang="zh-CN" sz="2000" i="1" dirty="0">
                        <a:latin typeface="Cambria Math" panose="02040503050406030204" charset="0"/>
                        <a:ea typeface="微软雅黑" panose="020B0503020204020204" pitchFamily="34" charset="-122"/>
                        <a:cs typeface="Cambria Math" panose="02040503050406030204" charset="0"/>
                      </a:rPr>
                      <m:t>{</m:t>
                    </m:r>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1</m:t>
                        </m:r>
                      </m:sub>
                    </m:sSub>
                    <m:r>
                      <a:rPr lang="en-US" altLang="zh-CN" sz="2000" i="1" dirty="0">
                        <a:latin typeface="Cambria Math" panose="02040503050406030204" charset="0"/>
                        <a:ea typeface="微软雅黑" panose="020B0503020204020204" pitchFamily="34" charset="-122"/>
                        <a:cs typeface="Cambria Math" panose="02040503050406030204" charset="0"/>
                      </a:rPr>
                      <m:t>,</m:t>
                    </m:r>
                    <m:sSub>
                      <m:sSubPr>
                        <m:ctrlPr>
                          <a:rPr lang="en-US" altLang="zh-CN" sz="2000" i="1" dirty="0">
                            <a:latin typeface="Cambria Math" panose="02040503050406030204" charset="0"/>
                            <a:ea typeface="微软雅黑" panose="020B0503020204020204" pitchFamily="34" charset="-122"/>
                            <a:cs typeface="Cambria Math" panose="02040503050406030204" charset="0"/>
                          </a:rPr>
                        </m:ctrlPr>
                      </m:sSubPr>
                      <m:e>
                        <m:r>
                          <a:rPr lang="en-US" altLang="zh-CN" sz="2000" i="1" dirty="0">
                            <a:latin typeface="Cambria Math" panose="02040503050406030204" charset="0"/>
                            <a:ea typeface="微软雅黑" panose="020B0503020204020204" pitchFamily="34" charset="-122"/>
                            <a:cs typeface="Cambria Math" panose="02040503050406030204" charset="0"/>
                          </a:rPr>
                          <m:t>𝑃</m:t>
                        </m:r>
                      </m:e>
                      <m:sub>
                        <m:r>
                          <a:rPr lang="en-US" altLang="zh-CN" sz="2000" i="1" dirty="0">
                            <a:latin typeface="Cambria Math" panose="02040503050406030204" charset="0"/>
                            <a:ea typeface="微软雅黑" panose="020B0503020204020204" pitchFamily="34" charset="-122"/>
                            <a:cs typeface="Cambria Math" panose="02040503050406030204" charset="0"/>
                          </a:rPr>
                          <m:t>2</m:t>
                        </m:r>
                      </m:sub>
                    </m:sSub>
                    <m:r>
                      <a:rPr lang="en-US" altLang="zh-CN" sz="2000" i="1" dirty="0">
                        <a:latin typeface="Cambria Math" panose="02040503050406030204" charset="0"/>
                        <a:ea typeface="微软雅黑" panose="020B0503020204020204" pitchFamily="34" charset="-122"/>
                        <a:cs typeface="Cambria Math" panose="02040503050406030204" charset="0"/>
                      </a:rPr>
                      <m:t>}</m:t>
                    </m:r>
                  </m:oMath>
                </a14:m>
                <a:r>
                  <a:rPr lang="zh-CN" altLang="en-US" sz="2000" dirty="0">
                    <a:latin typeface="Cambria Math" panose="02040503050406030204" charset="0"/>
                    <a:ea typeface="微软雅黑" panose="020B0503020204020204" pitchFamily="34" charset="-122"/>
                    <a:cs typeface="Cambria Math" panose="02040503050406030204" charset="0"/>
                  </a:rPr>
                  <a:t>不是基本路径基，尽管第一眼看起来这个路径集合足够</a:t>
                </a:r>
                <a:r>
                  <a:rPr lang="en-US" altLang="zh-CN" sz="2000" dirty="0">
                    <a:latin typeface="Cambria Math" panose="02040503050406030204" charset="0"/>
                    <a:ea typeface="微软雅黑" panose="020B0503020204020204" pitchFamily="34" charset="-122"/>
                    <a:cs typeface="Cambria Math" panose="02040503050406030204" charset="0"/>
                  </a:rPr>
                  <a:t>“</a:t>
                </a:r>
                <a:r>
                  <a:rPr lang="zh-CN" altLang="en-US" sz="2000" dirty="0">
                    <a:latin typeface="Cambria Math" panose="02040503050406030204" charset="0"/>
                    <a:ea typeface="微软雅黑" panose="020B0503020204020204" pitchFamily="34" charset="-122"/>
                    <a:cs typeface="Cambria Math" panose="02040503050406030204" charset="0"/>
                    <a:sym typeface="+mn-ea"/>
                  </a:rPr>
                  <a:t>典型</a:t>
                </a:r>
                <a:r>
                  <a:rPr lang="en-US" altLang="zh-CN" sz="2000" dirty="0">
                    <a:latin typeface="Cambria Math" panose="02040503050406030204" charset="0"/>
                    <a:ea typeface="微软雅黑" panose="020B0503020204020204" pitchFamily="34" charset="-122"/>
                    <a:cs typeface="Cambria Math" panose="02040503050406030204" charset="0"/>
                  </a:rPr>
                  <a:t>”</a:t>
                </a:r>
                <a:endParaRPr lang="en-US" altLang="zh-CN" sz="2000" dirty="0">
                  <a:latin typeface="Cambria Math" panose="02040503050406030204" charset="0"/>
                  <a:ea typeface="微软雅黑" panose="020B0503020204020204" pitchFamily="34" charset="-122"/>
                  <a:cs typeface="Cambria Math" panose="02040503050406030204" charset="0"/>
                </a:endParaRPr>
              </a:p>
            </p:txBody>
          </p:sp>
        </mc:Choice>
        <mc:Fallback>
          <p:sp>
            <p:nvSpPr>
              <p:cNvPr id="3" name="根据分享大纲以及讲义开头列写的学习要点，依次开始深入讲解。"/>
              <p:cNvSpPr txBox="1">
                <a:spLocks noRot="1" noChangeAspect="1" noMove="1" noResize="1" noEditPoints="1" noAdjustHandles="1" noChangeArrowheads="1" noChangeShapeType="1" noTextEdit="1"/>
              </p:cNvSpPr>
              <p:nvPr/>
            </p:nvSpPr>
            <p:spPr>
              <a:xfrm>
                <a:off x="575310" y="1323023"/>
                <a:ext cx="5015865" cy="2871470"/>
              </a:xfrm>
              <a:prstGeom prst="rect">
                <a:avLst/>
              </a:prstGeom>
              <a:blipFill rotWithShape="1">
                <a:blip r:embed="rId1"/>
                <a:stretch>
                  <a:fillRect t="-11" b="11"/>
                </a:stretch>
              </a:blipFill>
              <a:ln w="12700">
                <a:miter lim="400000"/>
              </a:ln>
            </p:spPr>
            <p:txBody>
              <a:bodyPr/>
              <a:lstStyle/>
              <a:p>
                <a:r>
                  <a:rPr lang="zh-CN" altLang="en-US">
                    <a:noFill/>
                  </a:rPr>
                  <a:t> </a:t>
                </a:r>
              </a:p>
            </p:txBody>
          </p:sp>
        </mc:Fallback>
      </mc:AlternateContent>
      <p:pic>
        <p:nvPicPr>
          <p:cNvPr id="6" name="图片 5"/>
          <p:cNvPicPr>
            <a:picLocks noChangeAspect="1"/>
          </p:cNvPicPr>
          <p:nvPr>
            <p:custDataLst>
              <p:tags r:id="rId2"/>
            </p:custDataLst>
          </p:nvPr>
        </p:nvPicPr>
        <p:blipFill>
          <a:blip r:embed="rId3"/>
          <a:stretch>
            <a:fillRect/>
          </a:stretch>
        </p:blipFill>
        <p:spPr>
          <a:xfrm>
            <a:off x="5774690" y="1422400"/>
            <a:ext cx="2082800" cy="2673350"/>
          </a:xfrm>
          <a:prstGeom prst="rect">
            <a:avLst/>
          </a:prstGeom>
        </p:spPr>
      </p:pic>
    </p:spTree>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783590" y="2005330"/>
            <a:ext cx="7865745"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数据流</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测试</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99233" y="3009037"/>
            <a:ext cx="2382906" cy="450850"/>
          </a:xfrm>
          <a:prstGeom prst="rect">
            <a:avLst/>
          </a:prstGeom>
          <a:noFill/>
        </p:spPr>
        <p:txBody>
          <a:bodyPr wrap="square">
            <a:spAutoFit/>
          </a:bodyPr>
          <a:lstStyle/>
          <a:p>
            <a:pPr algn="just">
              <a:lnSpc>
                <a:spcPct val="130000"/>
              </a:lnSpc>
            </a:pP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数据流</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节点覆盖和边覆盖能力不够强，而路径覆盖代价</a:t>
            </a:r>
            <a:r>
              <a:rPr lang="zh-CN" altLang="en-US" sz="2000" dirty="0">
                <a:latin typeface="微软雅黑" panose="020B0503020204020204" pitchFamily="34" charset="-122"/>
                <a:ea typeface="微软雅黑" panose="020B0503020204020204" pitchFamily="34" charset="-122"/>
              </a:rPr>
              <a:t>过高</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基本路径可以视为对路径覆盖的一种简化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逻辑覆盖</a:t>
            </a:r>
            <a:r>
              <a:rPr lang="zh-CN" altLang="en-US" sz="2000" dirty="0">
                <a:latin typeface="微软雅黑" panose="020B0503020204020204" pitchFamily="34" charset="-122"/>
                <a:ea typeface="微软雅黑" panose="020B0503020204020204" pitchFamily="34" charset="-122"/>
              </a:rPr>
              <a:t>从条件的角度对程序行为进行覆盖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数据流从另一个角度对程序行为进行覆盖：</a:t>
            </a:r>
            <a:r>
              <a:rPr lang="zh-CN" altLang="en-US" sz="2000" dirty="0">
                <a:latin typeface="微软雅黑" panose="020B0503020204020204" pitchFamily="34" charset="-122"/>
                <a:ea typeface="微软雅黑" panose="020B0503020204020204" pitchFamily="34" charset="-122"/>
              </a:rPr>
              <a:t>覆盖数据的定义和</a:t>
            </a:r>
            <a:r>
              <a:rPr lang="zh-CN" altLang="en-US" sz="2000" dirty="0">
                <a:latin typeface="微软雅黑" panose="020B0503020204020204" pitchFamily="34" charset="-122"/>
                <a:ea typeface="微软雅黑" panose="020B0503020204020204" pitchFamily="34" charset="-122"/>
              </a:rPr>
              <a:t>使用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数据流分析力图找到有着如下问题的</a:t>
            </a:r>
            <a:r>
              <a:rPr kumimoji="1" lang="zh-CN" altLang="en-US" sz="2400" dirty="0" err="1">
                <a:sym typeface="+mn-ea"/>
              </a:rPr>
              <a:t>执行</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553528"/>
            <a:ext cx="7943215"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一个数据被定义但从未</a:t>
            </a:r>
            <a:r>
              <a:rPr lang="zh-CN" altLang="en-US" sz="2000" dirty="0">
                <a:latin typeface="微软雅黑" panose="020B0503020204020204" pitchFamily="34" charset="-122"/>
                <a:ea typeface="微软雅黑" panose="020B0503020204020204" pitchFamily="34" charset="-122"/>
              </a:rPr>
              <a:t>使用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一个数据在没有定义的情况下被</a:t>
            </a:r>
            <a:r>
              <a:rPr lang="zh-CN" altLang="en-US" sz="2000" dirty="0">
                <a:latin typeface="微软雅黑" panose="020B0503020204020204" pitchFamily="34" charset="-122"/>
                <a:ea typeface="微软雅黑" panose="020B0503020204020204" pitchFamily="34" charset="-122"/>
              </a:rPr>
              <a:t>使用</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一个数据在被使用前被定义了</a:t>
            </a:r>
            <a:r>
              <a:rPr lang="zh-CN" altLang="en-US" sz="2000" dirty="0">
                <a:latin typeface="微软雅黑" panose="020B0503020204020204" pitchFamily="34" charset="-122"/>
                <a:ea typeface="微软雅黑" panose="020B0503020204020204" pitchFamily="34" charset="-122"/>
              </a:rPr>
              <a:t>两次</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读取一个已经定义但未初始化的</a:t>
            </a:r>
            <a:r>
              <a:rPr lang="zh-CN" altLang="en-US" sz="2000" dirty="0">
                <a:latin typeface="微软雅黑" panose="020B0503020204020204" pitchFamily="34" charset="-122"/>
                <a:ea typeface="微软雅黑" panose="020B0503020204020204" pitchFamily="34" charset="-122"/>
              </a:rPr>
              <a:t>数据</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1218486" y="2005267"/>
            <a:ext cx="7110505"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控制流图与</a:t>
            </a:r>
            <a:r>
              <a:rPr lang="en-US" altLang="zh-CN" sz="4500" b="1" dirty="0">
                <a:ln w="19050">
                  <a:noFill/>
                </a:ln>
                <a:solidFill>
                  <a:srgbClr val="FFFFFF"/>
                </a:solidFill>
                <a:latin typeface="微软雅黑" panose="020B0503020204020204" pitchFamily="34" charset="-122"/>
                <a:ea typeface="微软雅黑" panose="020B0503020204020204" pitchFamily="34" charset="-122"/>
              </a:rPr>
              <a:t>DD</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路径</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图</a:t>
            </a:r>
            <a:endParaRPr lang="zh-CN" altLang="en-US" sz="4500" b="1" dirty="0">
              <a:ln w="19050">
                <a:noFill/>
              </a:ln>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99233" y="3009037"/>
            <a:ext cx="2382906" cy="450850"/>
          </a:xfrm>
          <a:prstGeom prst="rect">
            <a:avLst/>
          </a:prstGeom>
          <a:noFill/>
        </p:spPr>
        <p:txBody>
          <a:bodyPr wrap="square">
            <a:spAutoFit/>
          </a:bodyPr>
          <a:lstStyle/>
          <a:p>
            <a:pPr algn="just">
              <a:lnSpc>
                <a:spcPct val="130000"/>
              </a:lnSpc>
            </a:pPr>
            <a:endParaRPr lang="zh-CN" altLang="zh-CN" sz="1800" kern="100" dirty="0">
              <a:solidFill>
                <a:schemeClr val="accent5">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数据定义指如下</a:t>
            </a:r>
            <a:r>
              <a:rPr kumimoji="1" lang="zh-CN" altLang="en-US" sz="2400" dirty="0" err="1">
                <a:sym typeface="+mn-ea"/>
              </a:rPr>
              <a:t>情况</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变量</a:t>
            </a:r>
            <a:r>
              <a:rPr lang="zh-CN" altLang="en-US" sz="2000" dirty="0">
                <a:latin typeface="微软雅黑" panose="020B0503020204020204" pitchFamily="34" charset="-122"/>
                <a:ea typeface="微软雅黑" panose="020B0503020204020204" pitchFamily="34" charset="-122"/>
              </a:rPr>
              <a:t>声明</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变量</a:t>
            </a:r>
            <a:r>
              <a:rPr lang="zh-CN" altLang="en-US" sz="2000" dirty="0">
                <a:latin typeface="微软雅黑" panose="020B0503020204020204" pitchFamily="34" charset="-122"/>
                <a:ea typeface="微软雅黑" panose="020B0503020204020204" pitchFamily="34" charset="-122"/>
              </a:rPr>
              <a:t>初始化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在赋值语句中处于赋值符号</a:t>
            </a:r>
            <a:r>
              <a:rPr lang="zh-CN" altLang="en-US" sz="2000" dirty="0">
                <a:latin typeface="微软雅黑" panose="020B0503020204020204" pitchFamily="34" charset="-122"/>
                <a:ea typeface="微软雅黑" panose="020B0503020204020204" pitchFamily="34" charset="-122"/>
              </a:rPr>
              <a:t>左边</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通过</a:t>
            </a:r>
            <a:r>
              <a:rPr lang="en-US" altLang="zh-CN" sz="2000" dirty="0">
                <a:latin typeface="微软雅黑" panose="020B0503020204020204" pitchFamily="34" charset="-122"/>
                <a:ea typeface="微软雅黑" panose="020B0503020204020204" pitchFamily="34" charset="-122"/>
                <a:sym typeface="+mn-ea"/>
              </a:rPr>
              <a:t>scanf</a:t>
            </a:r>
            <a:r>
              <a:rPr lang="zh-CN" altLang="en-US" sz="2000" dirty="0">
                <a:latin typeface="微软雅黑" panose="020B0503020204020204" pitchFamily="34" charset="-122"/>
                <a:ea typeface="微软雅黑" panose="020B0503020204020204" pitchFamily="34" charset="-122"/>
                <a:sym typeface="+mn-ea"/>
              </a:rPr>
              <a:t>等给变量赋值</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执行过程时参数被调用者</a:t>
            </a:r>
            <a:r>
              <a:rPr lang="zh-CN" altLang="en-US" sz="2000" dirty="0">
                <a:latin typeface="微软雅黑" panose="020B0503020204020204" pitchFamily="34" charset="-122"/>
                <a:ea typeface="微软雅黑" panose="020B0503020204020204" pitchFamily="34" charset="-122"/>
              </a:rPr>
              <a:t>实例化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动态内存</a:t>
            </a:r>
            <a:r>
              <a:rPr lang="zh-CN" altLang="en-US" sz="2000" dirty="0">
                <a:latin typeface="微软雅黑" panose="020B0503020204020204" pitchFamily="34" charset="-122"/>
                <a:ea typeface="微软雅黑" panose="020B0503020204020204" pitchFamily="34" charset="-122"/>
              </a:rPr>
              <a:t>分配</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打开</a:t>
            </a:r>
            <a:r>
              <a:rPr lang="zh-CN" altLang="en-US" sz="2000" dirty="0">
                <a:latin typeface="微软雅黑" panose="020B0503020204020204" pitchFamily="34" charset="-122"/>
                <a:ea typeface="微软雅黑" panose="020B0503020204020204" pitchFamily="34" charset="-122"/>
              </a:rPr>
              <a:t>文件</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数据</a:t>
            </a:r>
            <a:r>
              <a:rPr kumimoji="1" lang="zh-CN" altLang="en-US" sz="2400" dirty="0" err="1">
                <a:sym typeface="+mn-ea"/>
              </a:rPr>
              <a:t>使用指如下</a:t>
            </a:r>
            <a:r>
              <a:rPr kumimoji="1" lang="zh-CN" altLang="en-US" sz="2400" dirty="0" err="1">
                <a:sym typeface="+mn-ea"/>
              </a:rPr>
              <a:t>情况</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91883"/>
            <a:ext cx="7943215"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出现在表达式之中</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作为参数传递入过程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出现在条件语句中</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出现在</a:t>
            </a:r>
            <a:r>
              <a:rPr lang="en-US" altLang="zh-CN" sz="2000" dirty="0">
                <a:latin typeface="微软雅黑" panose="020B0503020204020204" pitchFamily="34" charset="-122"/>
                <a:ea typeface="微软雅黑" panose="020B0503020204020204" pitchFamily="34" charset="-122"/>
              </a:rPr>
              <a:t>printf</a:t>
            </a:r>
            <a:r>
              <a:rPr lang="zh-CN" altLang="en-US" sz="2000" dirty="0">
                <a:latin typeface="微软雅黑" panose="020B0503020204020204" pitchFamily="34" charset="-122"/>
                <a:ea typeface="微软雅黑" panose="020B0503020204020204" pitchFamily="34" charset="-122"/>
              </a:rPr>
              <a:t>等语句</a:t>
            </a:r>
            <a:r>
              <a:rPr lang="zh-CN" altLang="en-US" sz="2000" dirty="0">
                <a:latin typeface="微软雅黑" panose="020B0503020204020204" pitchFamily="34" charset="-122"/>
                <a:ea typeface="微软雅黑" panose="020B0503020204020204" pitchFamily="34" charset="-122"/>
              </a:rPr>
              <a:t>中</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出现在</a:t>
            </a:r>
            <a:r>
              <a:rPr lang="en-US" altLang="zh-CN" sz="2000" dirty="0">
                <a:latin typeface="微软雅黑" panose="020B0503020204020204" pitchFamily="34" charset="-122"/>
                <a:ea typeface="微软雅黑" panose="020B0503020204020204" pitchFamily="34" charset="-122"/>
              </a:rPr>
              <a:t>return</a:t>
            </a:r>
            <a:r>
              <a:rPr lang="zh-CN" altLang="en-US" sz="2000" dirty="0">
                <a:latin typeface="微软雅黑" panose="020B0503020204020204" pitchFamily="34" charset="-122"/>
                <a:ea typeface="微软雅黑" panose="020B0503020204020204" pitchFamily="34" charset="-122"/>
              </a:rPr>
              <a:t>语句中</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对文件对象进行读写</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一些其他的动作不属于定义也不属于</a:t>
            </a:r>
            <a:r>
              <a:rPr lang="zh-CN" altLang="en-US" sz="2000" dirty="0">
                <a:latin typeface="微软雅黑" panose="020B0503020204020204" pitchFamily="34" charset="-122"/>
                <a:ea typeface="微软雅黑" panose="020B0503020204020204" pitchFamily="34" charset="-122"/>
              </a:rPr>
              <a:t>使用</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释放后的数据处于未定义</a:t>
            </a:r>
            <a:r>
              <a:rPr lang="zh-CN" altLang="en-US" sz="2000" dirty="0">
                <a:latin typeface="微软雅黑" panose="020B0503020204020204" pitchFamily="34" charset="-122"/>
                <a:ea typeface="微软雅黑" panose="020B0503020204020204" pitchFamily="34" charset="-122"/>
              </a:rPr>
              <a:t>状态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过程返回之后该过程原本的非静态数据处于未定义</a:t>
            </a:r>
            <a:r>
              <a:rPr lang="zh-CN" altLang="en-US" sz="2000" dirty="0">
                <a:latin typeface="微软雅黑" panose="020B0503020204020204" pitchFamily="34" charset="-122"/>
                <a:ea typeface="微软雅黑" panose="020B0503020204020204" pitchFamily="34" charset="-122"/>
              </a:rPr>
              <a:t>状态</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670050"/>
            <a:ext cx="3329940" cy="217868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1800" dirty="0">
                <a:latin typeface="微软雅黑" panose="020B0503020204020204" pitchFamily="34" charset="-122"/>
                <a:ea typeface="微软雅黑" panose="020B0503020204020204" pitchFamily="34" charset="-122"/>
              </a:rPr>
              <a:t>cgi_decode</a:t>
            </a:r>
            <a:r>
              <a:rPr lang="zh-CN" altLang="en-US" sz="1800" dirty="0">
                <a:latin typeface="微软雅黑" panose="020B0503020204020204" pitchFamily="34" charset="-122"/>
                <a:ea typeface="微软雅黑" panose="020B0503020204020204" pitchFamily="34" charset="-122"/>
              </a:rPr>
              <a:t>函数将一个</a:t>
            </a:r>
            <a:r>
              <a:rPr sz="1800" dirty="0">
                <a:latin typeface="微软雅黑" panose="020B0503020204020204" pitchFamily="34" charset="-122"/>
                <a:ea typeface="微软雅黑" panose="020B0503020204020204" pitchFamily="34" charset="-122"/>
              </a:rPr>
              <a:t>CGI_x0002_encoded string</a:t>
            </a:r>
            <a:r>
              <a:rPr lang="zh-CN" sz="1800" dirty="0">
                <a:latin typeface="微软雅黑" panose="020B0503020204020204" pitchFamily="34" charset="-122"/>
                <a:ea typeface="微软雅黑" panose="020B0503020204020204" pitchFamily="34" charset="-122"/>
              </a:rPr>
              <a:t>转换为一个 ASCII string</a:t>
            </a:r>
            <a:endParaRPr lang="zh-CN" sz="1800" dirty="0">
              <a:latin typeface="微软雅黑" panose="020B0503020204020204" pitchFamily="34" charset="-122"/>
              <a:ea typeface="微软雅黑" panose="020B0503020204020204" pitchFamily="34" charset="-122"/>
            </a:endParaRPr>
          </a:p>
          <a:p>
            <a:pPr marL="405130" indent="-405130">
              <a:lnSpc>
                <a:spcPct val="150000"/>
              </a:lnSpc>
            </a:pPr>
            <a:r>
              <a:rPr lang="zh-CN" sz="1800" dirty="0">
                <a:latin typeface="微软雅黑" panose="020B0503020204020204" pitchFamily="34" charset="-122"/>
                <a:ea typeface="微软雅黑" panose="020B0503020204020204" pitchFamily="34" charset="-122"/>
              </a:rPr>
              <a:t>以这个程序为例子讲述</a:t>
            </a:r>
            <a:r>
              <a:rPr lang="zh-CN" sz="1800" dirty="0">
                <a:latin typeface="微软雅黑" panose="020B0503020204020204" pitchFamily="34" charset="-122"/>
                <a:ea typeface="微软雅黑" panose="020B0503020204020204" pitchFamily="34" charset="-122"/>
              </a:rPr>
              <a:t>数据流</a:t>
            </a:r>
            <a:r>
              <a:rPr lang="zh-CN" sz="1800" dirty="0">
                <a:latin typeface="微软雅黑" panose="020B0503020204020204" pitchFamily="34" charset="-122"/>
                <a:ea typeface="微软雅黑" panose="020B0503020204020204" pitchFamily="34" charset="-122"/>
              </a:rPr>
              <a:t>测试</a:t>
            </a:r>
            <a:endParaRPr lang="zh-CN"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4010660" y="236855"/>
            <a:ext cx="3719830" cy="206819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006215" y="2275840"/>
            <a:ext cx="3567430" cy="2641600"/>
          </a:xfrm>
          <a:prstGeom prst="rect">
            <a:avLst/>
          </a:prstGeom>
        </p:spPr>
      </p:pic>
    </p:spTree>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476818"/>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对应</a:t>
            </a:r>
            <a:r>
              <a:rPr lang="en-US" altLang="zh-CN" sz="2000" dirty="0">
                <a:latin typeface="微软雅黑" panose="020B0503020204020204" pitchFamily="34" charset="-122"/>
                <a:ea typeface="微软雅黑" panose="020B0503020204020204" pitchFamily="34" charset="-122"/>
              </a:rPr>
              <a:t>DD</a:t>
            </a:r>
            <a:r>
              <a:rPr lang="zh-CN" altLang="en-US" sz="2000" dirty="0">
                <a:latin typeface="微软雅黑" panose="020B0503020204020204" pitchFamily="34" charset="-122"/>
                <a:ea typeface="微软雅黑" panose="020B0503020204020204" pitchFamily="34" charset="-122"/>
              </a:rPr>
              <a:t>路径</a:t>
            </a:r>
            <a:r>
              <a:rPr lang="zh-CN" altLang="en-US" sz="2000" dirty="0">
                <a:latin typeface="微软雅黑" panose="020B0503020204020204" pitchFamily="34" charset="-122"/>
                <a:ea typeface="微软雅黑" panose="020B0503020204020204" pitchFamily="34" charset="-122"/>
              </a:rPr>
              <a:t>图图如右边</a:t>
            </a:r>
            <a:r>
              <a:rPr lang="zh-CN" altLang="en-US" sz="2000" dirty="0">
                <a:latin typeface="微软雅黑" panose="020B0503020204020204" pitchFamily="34" charset="-122"/>
                <a:ea typeface="微软雅黑" panose="020B0503020204020204" pitchFamily="34" charset="-122"/>
              </a:rPr>
              <a:t>所示</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4538345" y="663575"/>
            <a:ext cx="4508500" cy="4344035"/>
          </a:xfrm>
          <a:prstGeom prst="rect">
            <a:avLst/>
          </a:prstGeom>
        </p:spPr>
      </p:pic>
    </p:spTree>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DD</a:t>
            </a:r>
            <a:r>
              <a:rPr lang="zh-CN" altLang="en-US" sz="2400" dirty="0">
                <a:sym typeface="+mn-ea"/>
              </a:rPr>
              <a:t>路径图中的节点对应的数据定义</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500630"/>
            <a:ext cx="3822065" cy="51689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注意，</a:t>
            </a:r>
            <a:r>
              <a:rPr lang="en-US" altLang="zh-CN" sz="1800" dirty="0">
                <a:latin typeface="微软雅黑" panose="020B0503020204020204" pitchFamily="34" charset="-122"/>
                <a:ea typeface="微软雅黑" panose="020B0503020204020204" pitchFamily="34" charset="-122"/>
              </a:rPr>
              <a:t>eptr</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*eptr</a:t>
            </a:r>
            <a:r>
              <a:rPr lang="zh-CN" altLang="en-US" sz="1800" dirty="0">
                <a:latin typeface="微软雅黑" panose="020B0503020204020204" pitchFamily="34" charset="-122"/>
                <a:ea typeface="微软雅黑" panose="020B0503020204020204" pitchFamily="34" charset="-122"/>
              </a:rPr>
              <a:t>是两个数据</a:t>
            </a: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4486910" y="1755775"/>
            <a:ext cx="4597400" cy="3235960"/>
          </a:xfrm>
          <a:prstGeom prst="rect">
            <a:avLst/>
          </a:prstGeom>
        </p:spPr>
      </p:pic>
    </p:spTree>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en-US" altLang="zh-CN" sz="2400" dirty="0">
                <a:sym typeface="+mn-ea"/>
              </a:rPr>
              <a:t>DD</a:t>
            </a:r>
            <a:r>
              <a:rPr lang="zh-CN" altLang="en-US" sz="2400" dirty="0">
                <a:sym typeface="+mn-ea"/>
              </a:rPr>
              <a:t>路径图中的节点对应的数据使用</a:t>
            </a:r>
            <a:endParaRPr kumimoji="1" lang="zh-CN" altLang="en-US" sz="2400" dirty="0" err="1">
              <a:sym typeface="+mn-ea"/>
            </a:endParaRPr>
          </a:p>
        </p:txBody>
      </p:sp>
      <p:pic>
        <p:nvPicPr>
          <p:cNvPr id="6" name="图片 5"/>
          <p:cNvPicPr>
            <a:picLocks noChangeAspect="1"/>
          </p:cNvPicPr>
          <p:nvPr>
            <p:custDataLst>
              <p:tags r:id="rId1"/>
            </p:custDataLst>
          </p:nvPr>
        </p:nvPicPr>
        <p:blipFill>
          <a:blip r:embed="rId2"/>
          <a:stretch>
            <a:fillRect/>
          </a:stretch>
        </p:blipFill>
        <p:spPr>
          <a:xfrm>
            <a:off x="4914265" y="1980565"/>
            <a:ext cx="4229735" cy="3058160"/>
          </a:xfrm>
          <a:prstGeom prst="rect">
            <a:avLst/>
          </a:prstGeom>
        </p:spPr>
      </p:pic>
    </p:spTree>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p-use</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877695"/>
            <a:ext cx="3666490" cy="176339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1800" dirty="0">
                <a:latin typeface="微软雅黑" panose="020B0503020204020204" pitchFamily="34" charset="-122"/>
                <a:ea typeface="微软雅黑" panose="020B0503020204020204" pitchFamily="34" charset="-122"/>
              </a:rPr>
              <a:t>p-use</a:t>
            </a:r>
            <a:r>
              <a:rPr lang="zh-CN" altLang="en-US" sz="1800" dirty="0">
                <a:latin typeface="微软雅黑" panose="020B0503020204020204" pitchFamily="34" charset="-122"/>
                <a:ea typeface="微软雅黑" panose="020B0503020204020204" pitchFamily="34" charset="-122"/>
              </a:rPr>
              <a:t>指数据作为谓词的一部分</a:t>
            </a:r>
            <a:r>
              <a:rPr lang="zh-CN" altLang="en-US" sz="1800" dirty="0">
                <a:latin typeface="微软雅黑" panose="020B0503020204020204" pitchFamily="34" charset="-122"/>
                <a:ea typeface="微软雅黑" panose="020B0503020204020204" pitchFamily="34" charset="-122"/>
              </a:rPr>
              <a:t>使用</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DD路径图中的节点对应的数据</a:t>
            </a:r>
            <a:r>
              <a:rPr lang="en-US" altLang="zh-CN" sz="1800" dirty="0">
                <a:latin typeface="微软雅黑" panose="020B0503020204020204" pitchFamily="34" charset="-122"/>
                <a:ea typeface="微软雅黑" panose="020B0503020204020204" pitchFamily="34" charset="-122"/>
              </a:rPr>
              <a:t>p-use</a:t>
            </a: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2"/>
          <a:stretch>
            <a:fillRect/>
          </a:stretch>
        </p:blipFill>
        <p:spPr>
          <a:xfrm>
            <a:off x="4242435" y="1516380"/>
            <a:ext cx="4861560" cy="3499485"/>
          </a:xfrm>
          <a:prstGeom prst="rect">
            <a:avLst/>
          </a:prstGeom>
        </p:spPr>
      </p:pic>
    </p:spTree>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en-US" altLang="zh-CN" sz="2400" dirty="0" err="1">
                <a:sym typeface="+mn-ea"/>
              </a:rPr>
              <a:t>c-use</a:t>
            </a:r>
            <a:endParaRPr kumimoji="1" lang="en-US" altLang="zh-CN"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877695"/>
            <a:ext cx="3666490" cy="176339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sz="1800" dirty="0">
                <a:latin typeface="微软雅黑" panose="020B0503020204020204" pitchFamily="34" charset="-122"/>
                <a:ea typeface="微软雅黑" panose="020B0503020204020204" pitchFamily="34" charset="-122"/>
              </a:rPr>
              <a:t>c-use</a:t>
            </a:r>
            <a:r>
              <a:rPr lang="zh-CN" altLang="en-US" sz="1800" dirty="0">
                <a:latin typeface="微软雅黑" panose="020B0503020204020204" pitchFamily="34" charset="-122"/>
                <a:ea typeface="微软雅黑" panose="020B0503020204020204" pitchFamily="34" charset="-122"/>
              </a:rPr>
              <a:t>指数据以其他方式使用，尤其是在计算</a:t>
            </a:r>
            <a:r>
              <a:rPr lang="zh-CN" altLang="en-US" sz="1800" dirty="0">
                <a:latin typeface="微软雅黑" panose="020B0503020204020204" pitchFamily="34" charset="-122"/>
                <a:ea typeface="微软雅黑" panose="020B0503020204020204" pitchFamily="34" charset="-122"/>
              </a:rPr>
              <a:t>中使用</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DD路径图中的节点对应的数据</a:t>
            </a:r>
            <a:r>
              <a:rPr lang="en-US" altLang="zh-CN" sz="1800" dirty="0">
                <a:latin typeface="微软雅黑" panose="020B0503020204020204" pitchFamily="34" charset="-122"/>
                <a:ea typeface="微软雅黑" panose="020B0503020204020204" pitchFamily="34" charset="-122"/>
              </a:rPr>
              <a:t>c</a:t>
            </a:r>
            <a:r>
              <a:rPr lang="en-US" altLang="zh-CN" sz="1800" dirty="0">
                <a:latin typeface="微软雅黑" panose="020B0503020204020204" pitchFamily="34" charset="-122"/>
                <a:ea typeface="微软雅黑" panose="020B0503020204020204" pitchFamily="34" charset="-122"/>
              </a:rPr>
              <a:t>-use</a:t>
            </a:r>
            <a:endParaRPr lang="zh-CN" altLang="en-US" sz="18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1"/>
            </p:custDataLst>
          </p:nvPr>
        </p:nvPicPr>
        <p:blipFill>
          <a:blip r:embed="rId2"/>
          <a:stretch>
            <a:fillRect/>
          </a:stretch>
        </p:blipFill>
        <p:spPr>
          <a:xfrm>
            <a:off x="4354195" y="1624330"/>
            <a:ext cx="4750435" cy="3436620"/>
          </a:xfrm>
          <a:prstGeom prst="rect">
            <a:avLst/>
          </a:prstGeom>
        </p:spPr>
      </p:pic>
    </p:spTree>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概念</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940435"/>
            <a:ext cx="8438515" cy="3841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给定</a:t>
            </a:r>
            <a:r>
              <a:rPr lang="en-US" altLang="zh-CN" sz="1800" dirty="0">
                <a:latin typeface="微软雅黑" panose="020B0503020204020204" pitchFamily="34" charset="-122"/>
                <a:ea typeface="微软雅黑" panose="020B0503020204020204" pitchFamily="34" charset="-122"/>
                <a:sym typeface="+mn-ea"/>
              </a:rPr>
              <a:t>DD</a:t>
            </a:r>
            <a:r>
              <a:rPr lang="zh-CN" altLang="en-US" sz="1800" dirty="0">
                <a:latin typeface="微软雅黑" panose="020B0503020204020204" pitchFamily="34" charset="-122"/>
                <a:ea typeface="微软雅黑" panose="020B0503020204020204" pitchFamily="34" charset="-122"/>
                <a:sym typeface="+mn-ea"/>
              </a:rPr>
              <a:t>路径图</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图上某节点是某变量的定义节点，如果该变量在</a:t>
            </a:r>
            <a:r>
              <a:rPr lang="zh-CN" altLang="en-US" sz="1800" dirty="0">
                <a:latin typeface="微软雅黑" panose="020B0503020204020204" pitchFamily="34" charset="-122"/>
                <a:ea typeface="微软雅黑" panose="020B0503020204020204" pitchFamily="34" charset="-122"/>
                <a:sym typeface="+mn-ea"/>
              </a:rPr>
              <a:t>该节点被定义</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图上某节点是某变量的使用节点，如果该变量在该节点被使用</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图上某节点是某变量的谓词使用节点，如果该变量在该节点被使用在谓词中</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图上某节点是某变量的计算使用节点，如果该变量在该节点以其他方式被使用</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定义</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使用路径是图中一条开始于某变量的定义且终止于同一变量的使用的是路径</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定义</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清除路径是图中一条开始于某变量的定义，终止于同一变量的使用的是路径，且路径上其他节点不是该变量的定义节点</a:t>
            </a:r>
            <a:endParaRPr lang="zh-CN" altLang="en-US"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例子：为什么需要</a:t>
            </a:r>
            <a:r>
              <a:rPr kumimoji="1" lang="zh-CN" altLang="en-US" sz="2400" dirty="0" err="1">
                <a:sym typeface="+mn-ea"/>
              </a:rPr>
              <a:t>图</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根据分享大纲以及讲义开头列写的学习要点，依次开始深入讲解。"/>
              <p:cNvSpPr txBox="1"/>
              <p:nvPr/>
            </p:nvSpPr>
            <p:spPr>
              <a:xfrm>
                <a:off x="560070" y="1041083"/>
                <a:ext cx="3742055" cy="36842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令编程求解二次方程</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14:m>
                  <m:oMath xmlns:m="http://schemas.openxmlformats.org/officeDocument/2006/math">
                    <m:r>
                      <a:rPr lang="en-US" altLang="zh-CN" sz="1800" i="1" dirty="0">
                        <a:latin typeface="Cambria Math" panose="02040503050406030204" charset="0"/>
                        <a:ea typeface="微软雅黑" panose="020B0503020204020204" pitchFamily="34" charset="-122"/>
                        <a:cs typeface="Cambria Math" panose="02040503050406030204" charset="0"/>
                        <a:sym typeface="+mn-ea"/>
                      </a:rPr>
                      <m:t>𝑥</m:t>
                    </m:r>
                    <m:r>
                      <a:rPr lang="en-US" altLang="zh-CN" sz="1800" i="1" dirty="0">
                        <a:latin typeface="Cambria Math" panose="02040503050406030204" charset="0"/>
                        <a:ea typeface="微软雅黑" panose="020B0503020204020204" pitchFamily="34" charset="-122"/>
                        <a:cs typeface="Cambria Math" panose="02040503050406030204" charset="0"/>
                        <a:sym typeface="+mn-ea"/>
                      </a:rPr>
                      <m:t>=</m:t>
                    </m:r>
                    <m:f>
                      <m:fPr>
                        <m:ctrlPr>
                          <a:rPr lang="en-US" altLang="zh-CN" sz="1800" i="1" dirty="0">
                            <a:latin typeface="Cambria Math" panose="02040503050406030204" charset="0"/>
                            <a:ea typeface="微软雅黑" panose="020B0503020204020204" pitchFamily="34" charset="-122"/>
                            <a:cs typeface="Cambria Math" panose="02040503050406030204" charset="0"/>
                            <a:sym typeface="+mn-ea"/>
                          </a:rPr>
                        </m:ctrlPr>
                      </m:fPr>
                      <m:num>
                        <m:r>
                          <a:rPr lang="en-US" altLang="zh-CN" sz="1800" i="1" dirty="0">
                            <a:latin typeface="Cambria Math" panose="02040503050406030204" charset="0"/>
                            <a:ea typeface="微软雅黑" panose="020B0503020204020204" pitchFamily="34" charset="-122"/>
                            <a:cs typeface="Cambria Math" panose="02040503050406030204" charset="0"/>
                            <a:sym typeface="+mn-ea"/>
                          </a:rPr>
                          <m:t>−</m:t>
                        </m:r>
                        <m:r>
                          <a:rPr lang="en-US" altLang="zh-CN" sz="1800" i="1" dirty="0">
                            <a:latin typeface="Cambria Math" panose="02040503050406030204" charset="0"/>
                            <a:ea typeface="微软雅黑" panose="020B0503020204020204" pitchFamily="34" charset="-122"/>
                            <a:cs typeface="Cambria Math" panose="02040503050406030204" charset="0"/>
                            <a:sym typeface="+mn-ea"/>
                          </a:rPr>
                          <m:t>𝑏</m:t>
                        </m:r>
                        <m:r>
                          <a:rPr lang="en-US" altLang="zh-CN" sz="1800" i="1" dirty="0">
                            <a:latin typeface="Cambria Math" panose="02040503050406030204" charset="0"/>
                            <a:ea typeface="微软雅黑" panose="020B0503020204020204" pitchFamily="34" charset="-122"/>
                            <a:cs typeface="Cambria Math" panose="02040503050406030204" charset="0"/>
                            <a:sym typeface="+mn-ea"/>
                          </a:rPr>
                          <m:t>±</m:t>
                        </m:r>
                        <m:rad>
                          <m:radPr>
                            <m:degHide m:val="on"/>
                            <m:ctrlPr>
                              <a:rPr lang="en-US" altLang="zh-CN" sz="1800" i="1" dirty="0">
                                <a:latin typeface="Cambria Math" panose="02040503050406030204" charset="0"/>
                                <a:ea typeface="微软雅黑" panose="020B0503020204020204" pitchFamily="34" charset="-122"/>
                                <a:cs typeface="Cambria Math" panose="02040503050406030204" charset="0"/>
                                <a:sym typeface="+mn-ea"/>
                              </a:rPr>
                            </m:ctrlPr>
                          </m:radPr>
                          <m:deg/>
                          <m:e>
                            <m:sSup>
                              <m:sSupPr>
                                <m:ctrlPr>
                                  <a:rPr lang="en-US" altLang="zh-CN" sz="1800" i="1" dirty="0">
                                    <a:latin typeface="Cambria Math" panose="02040503050406030204" charset="0"/>
                                    <a:ea typeface="微软雅黑" panose="020B0503020204020204" pitchFamily="34" charset="-122"/>
                                    <a:cs typeface="Cambria Math" panose="02040503050406030204" charset="0"/>
                                    <a:sym typeface="+mn-ea"/>
                                  </a:rPr>
                                </m:ctrlPr>
                              </m:sSupPr>
                              <m:e>
                                <m:r>
                                  <a:rPr lang="en-US" altLang="zh-CN" sz="1800" i="1" dirty="0">
                                    <a:latin typeface="Cambria Math" panose="02040503050406030204" charset="0"/>
                                    <a:ea typeface="微软雅黑" panose="020B0503020204020204" pitchFamily="34" charset="-122"/>
                                    <a:cs typeface="Cambria Math" panose="02040503050406030204" charset="0"/>
                                    <a:sym typeface="+mn-ea"/>
                                  </a:rPr>
                                  <m:t>𝑏</m:t>
                                </m:r>
                              </m:e>
                              <m:sup>
                                <m:r>
                                  <a:rPr lang="en-US" altLang="zh-CN" sz="1800" i="1" dirty="0">
                                    <a:latin typeface="Cambria Math" panose="02040503050406030204" charset="0"/>
                                    <a:ea typeface="微软雅黑" panose="020B0503020204020204" pitchFamily="34" charset="-122"/>
                                    <a:cs typeface="Cambria Math" panose="02040503050406030204" charset="0"/>
                                    <a:sym typeface="+mn-ea"/>
                                  </a:rPr>
                                  <m:t>2</m:t>
                                </m:r>
                              </m:sup>
                            </m:sSup>
                            <m:r>
                              <a:rPr lang="en-US" altLang="zh-CN" sz="1800" i="1" dirty="0">
                                <a:latin typeface="Cambria Math" panose="02040503050406030204" charset="0"/>
                                <a:ea typeface="微软雅黑" panose="020B0503020204020204" pitchFamily="34" charset="-122"/>
                                <a:cs typeface="Cambria Math" panose="02040503050406030204" charset="0"/>
                                <a:sym typeface="+mn-ea"/>
                              </a:rPr>
                              <m:t>−</m:t>
                            </m:r>
                            <m:r>
                              <a:rPr lang="en-US" altLang="zh-CN" sz="1800" i="1" dirty="0">
                                <a:latin typeface="Cambria Math" panose="02040503050406030204" charset="0"/>
                                <a:ea typeface="微软雅黑" panose="020B0503020204020204" pitchFamily="34" charset="-122"/>
                                <a:cs typeface="Cambria Math" panose="02040503050406030204" charset="0"/>
                                <a:sym typeface="+mn-ea"/>
                              </a:rPr>
                              <m:t>4</m:t>
                            </m:r>
                            <m:r>
                              <a:rPr lang="en-US" altLang="zh-CN" sz="1800" i="1" dirty="0">
                                <a:latin typeface="Cambria Math" panose="02040503050406030204" charset="0"/>
                                <a:ea typeface="微软雅黑" panose="020B0503020204020204" pitchFamily="34" charset="-122"/>
                                <a:cs typeface="Cambria Math" panose="02040503050406030204" charset="0"/>
                                <a:sym typeface="+mn-ea"/>
                              </a:rPr>
                              <m:t>𝑎𝑐</m:t>
                            </m:r>
                          </m:e>
                        </m:rad>
                      </m:num>
                      <m:den>
                        <m:r>
                          <a:rPr lang="en-US" altLang="zh-CN" sz="1800" i="1" dirty="0">
                            <a:latin typeface="Cambria Math" panose="02040503050406030204" charset="0"/>
                            <a:ea typeface="微软雅黑" panose="020B0503020204020204" pitchFamily="34" charset="-122"/>
                            <a:cs typeface="Cambria Math" panose="02040503050406030204" charset="0"/>
                            <a:sym typeface="+mn-ea"/>
                          </a:rPr>
                          <m:t>2</m:t>
                        </m:r>
                        <m:r>
                          <a:rPr lang="en-US" altLang="zh-CN" sz="1800" i="1" dirty="0">
                            <a:latin typeface="Cambria Math" panose="02040503050406030204" charset="0"/>
                            <a:ea typeface="微软雅黑" panose="020B0503020204020204" pitchFamily="34" charset="-122"/>
                            <a:cs typeface="Cambria Math" panose="02040503050406030204" charset="0"/>
                            <a:sym typeface="+mn-ea"/>
                          </a:rPr>
                          <m:t>𝑎</m:t>
                        </m:r>
                      </m:den>
                    </m:f>
                  </m:oMath>
                </a14:m>
                <a:endParaRPr lang="en-US" altLang="zh-CN" sz="2000" i="1" dirty="0">
                  <a:latin typeface="Cambria Math" panose="02040503050406030204" charset="0"/>
                  <a:ea typeface="微软雅黑" panose="020B0503020204020204" pitchFamily="34" charset="-122"/>
                  <a:cs typeface="Cambria Math" panose="02040503050406030204" charset="0"/>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这个程序包含着</a:t>
                </a:r>
                <a:r>
                  <a:rPr lang="zh-CN" altLang="en-US" sz="1800" dirty="0">
                    <a:latin typeface="微软雅黑" panose="020B0503020204020204" pitchFamily="34" charset="-122"/>
                    <a:ea typeface="微软雅黑" panose="020B0503020204020204" pitchFamily="34" charset="-122"/>
                    <a:sym typeface="+mn-ea"/>
                  </a:rPr>
                  <a:t>错误</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当</a:t>
                </a:r>
                <a:r>
                  <a:rPr lang="en-US" altLang="zh-CN" sz="1800" dirty="0">
                    <a:latin typeface="微软雅黑" panose="020B0503020204020204" pitchFamily="34" charset="-122"/>
                    <a:ea typeface="微软雅黑" panose="020B0503020204020204" pitchFamily="34" charset="-122"/>
                    <a:sym typeface="+mn-ea"/>
                  </a:rPr>
                  <a:t>q=0</a:t>
                </a:r>
                <a:r>
                  <a:rPr lang="zh-CN" altLang="en-US" sz="1800" dirty="0">
                    <a:latin typeface="微软雅黑" panose="020B0503020204020204" pitchFamily="34" charset="-122"/>
                    <a:ea typeface="微软雅黑" panose="020B0503020204020204" pitchFamily="34" charset="-122"/>
                    <a:sym typeface="+mn-ea"/>
                  </a:rPr>
                  <a:t>且</a:t>
                </a:r>
                <a:r>
                  <a:rPr lang="en-US" altLang="zh-CN" sz="1800" dirty="0">
                    <a:latin typeface="微软雅黑" panose="020B0503020204020204" pitchFamily="34" charset="-122"/>
                    <a:ea typeface="微软雅黑" panose="020B0503020204020204" pitchFamily="34" charset="-122"/>
                    <a:sym typeface="+mn-ea"/>
                  </a:rPr>
                  <a:t>a=0</a:t>
                </a:r>
                <a:r>
                  <a:rPr lang="zh-CN" altLang="en-US" sz="1800" dirty="0">
                    <a:latin typeface="微软雅黑" panose="020B0503020204020204" pitchFamily="34" charset="-122"/>
                    <a:ea typeface="微软雅黑" panose="020B0503020204020204" pitchFamily="34" charset="-122"/>
                    <a:sym typeface="+mn-ea"/>
                  </a:rPr>
                  <a:t>时出错</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这一错误来自执行某条分支，且触发条件不是一个明显的边界值</a:t>
                </a:r>
                <a:endParaRPr lang="zh-CN" altLang="en-US"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通过将程序表示为图的形式，可以将这样的执行建模为图上</a:t>
                </a:r>
                <a:r>
                  <a:rPr lang="zh-CN" altLang="en-US" sz="1800" dirty="0">
                    <a:latin typeface="微软雅黑" panose="020B0503020204020204" pitchFamily="34" charset="-122"/>
                    <a:ea typeface="微软雅黑" panose="020B0503020204020204" pitchFamily="34" charset="-122"/>
                    <a:sym typeface="+mn-ea"/>
                  </a:rPr>
                  <a:t>路径</a:t>
                </a:r>
                <a:endParaRPr lang="zh-CN" altLang="en-US" sz="1800" dirty="0">
                  <a:latin typeface="微软雅黑" panose="020B0503020204020204" pitchFamily="34" charset="-122"/>
                  <a:ea typeface="微软雅黑" panose="020B0503020204020204" pitchFamily="34" charset="-122"/>
                  <a:sym typeface="+mn-ea"/>
                </a:endParaRPr>
              </a:p>
            </p:txBody>
          </p:sp>
        </mc:Choice>
        <mc:Fallback>
          <p:sp>
            <p:nvSpPr>
              <p:cNvPr id="3" name="根据分享大纲以及讲义开头列写的学习要点，依次开始深入讲解。"/>
              <p:cNvSpPr txBox="1">
                <a:spLocks noRot="1" noChangeAspect="1" noMove="1" noResize="1" noEditPoints="1" noAdjustHandles="1" noChangeArrowheads="1" noChangeShapeType="1" noTextEdit="1"/>
              </p:cNvSpPr>
              <p:nvPr/>
            </p:nvSpPr>
            <p:spPr>
              <a:xfrm>
                <a:off x="560070" y="1041083"/>
                <a:ext cx="3742055" cy="3684270"/>
              </a:xfrm>
              <a:prstGeom prst="rect">
                <a:avLst/>
              </a:prstGeom>
              <a:blipFill rotWithShape="1">
                <a:blip r:embed="rId1"/>
                <a:stretch>
                  <a:fillRect t="-9" b="9"/>
                </a:stretch>
              </a:blipFill>
              <a:ln w="12700">
                <a:miter lim="400000"/>
              </a:ln>
            </p:spPr>
            <p:txBody>
              <a:bodyPr/>
              <a:lstStyle/>
              <a:p>
                <a:r>
                  <a:rPr lang="zh-CN" altLang="en-US">
                    <a:noFill/>
                  </a:rPr>
                  <a:t> </a:t>
                </a:r>
              </a:p>
            </p:txBody>
          </p:sp>
        </mc:Fallback>
      </mc:AlternateContent>
      <p:pic>
        <p:nvPicPr>
          <p:cNvPr id="5" name="图片 4"/>
          <p:cNvPicPr>
            <a:picLocks noChangeAspect="1"/>
          </p:cNvPicPr>
          <p:nvPr>
            <p:custDataLst>
              <p:tags r:id="rId2"/>
            </p:custDataLst>
          </p:nvPr>
        </p:nvPicPr>
        <p:blipFill>
          <a:blip r:embed="rId3"/>
          <a:stretch>
            <a:fillRect/>
          </a:stretch>
        </p:blipFill>
        <p:spPr>
          <a:xfrm>
            <a:off x="4582160" y="1985010"/>
            <a:ext cx="3810000" cy="3009900"/>
          </a:xfrm>
          <a:prstGeom prst="rect">
            <a:avLst/>
          </a:prstGeom>
        </p:spPr>
      </p:pic>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476818"/>
            <a:ext cx="4159250"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红色路径为一条定义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a:t>
            </a:r>
            <a:r>
              <a:rPr lang="zh-CN" altLang="en-US" sz="2000" dirty="0">
                <a:latin typeface="微软雅黑" panose="020B0503020204020204" pitchFamily="34" charset="-122"/>
                <a:ea typeface="微软雅黑" panose="020B0503020204020204" pitchFamily="34" charset="-122"/>
              </a:rPr>
              <a:t>路径</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4538345" y="663575"/>
            <a:ext cx="4508500" cy="4344035"/>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6372225" y="1524635"/>
              <a:ext cx="31750" cy="414655"/>
            </p14:xfrm>
          </p:contentPart>
        </mc:Choice>
        <mc:Fallback xmlns="">
          <p:pic>
            <p:nvPicPr>
              <p:cNvPr id="5" name="墨迹 4"/>
            </p:nvPicPr>
            <p:blipFill>
              <a:blip r:embed="rId4"/>
            </p:blipFill>
            <p:spPr>
              <a:xfrm>
                <a:off x="6372225" y="1524635"/>
                <a:ext cx="31750" cy="41465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057775" y="1903730"/>
              <a:ext cx="1317625" cy="49530"/>
            </p14:xfrm>
          </p:contentPart>
        </mc:Choice>
        <mc:Fallback xmlns="">
          <p:pic>
            <p:nvPicPr>
              <p:cNvPr id="6" name="墨迹 5"/>
            </p:nvPicPr>
            <p:blipFill>
              <a:blip r:embed="rId6"/>
            </p:blipFill>
            <p:spPr>
              <a:xfrm>
                <a:off x="5057775" y="1903730"/>
                <a:ext cx="1317625" cy="4953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5025390" y="1946275"/>
              <a:ext cx="35560" cy="2632710"/>
            </p14:xfrm>
          </p:contentPart>
        </mc:Choice>
        <mc:Fallback xmlns="">
          <p:pic>
            <p:nvPicPr>
              <p:cNvPr id="7" name="墨迹 6"/>
            </p:nvPicPr>
            <p:blipFill>
              <a:blip r:embed="rId8"/>
            </p:blipFill>
            <p:spPr>
              <a:xfrm>
                <a:off x="5025390" y="1946275"/>
                <a:ext cx="35560" cy="2632710"/>
              </a:xfrm>
              <a:prstGeom prst="rect"/>
            </p:spPr>
          </p:pic>
        </mc:Fallback>
      </mc:AlternateContent>
    </p:spTree>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数据流覆盖</a:t>
            </a:r>
            <a:r>
              <a:rPr lang="zh-CN" altLang="en-US" sz="2400" dirty="0">
                <a:sym typeface="+mn-ea"/>
              </a:rPr>
              <a:t>指标</a:t>
            </a:r>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322705"/>
            <a:ext cx="8369300"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测试用例集合</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满足全定义标准，如果对每个变量</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及</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的每个定义节点，</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中的某个测试用例的路径包含从这个定义节点到</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的某个使用节点</a:t>
            </a:r>
            <a:r>
              <a:rPr lang="zh-CN" altLang="en-US" sz="2000" dirty="0">
                <a:latin typeface="微软雅黑" panose="020B0503020204020204" pitchFamily="34" charset="-122"/>
                <a:ea typeface="微软雅黑" panose="020B0503020204020204" pitchFamily="34" charset="-122"/>
              </a:rPr>
              <a:t>的定义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清除路径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测试用例集合</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满足全使用标准，如果对每个变量</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及</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的每个定义节点</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的每个使用节点</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中的某个测试用例的路径包含从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到</a:t>
            </a:r>
            <a:r>
              <a:rPr lang="en-US"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的定义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清除路径，以及</a:t>
            </a:r>
            <a:r>
              <a:rPr lang="zh-CN" altLang="en-US" sz="2000" dirty="0">
                <a:latin typeface="微软雅黑" panose="020B0503020204020204" pitchFamily="34" charset="-122"/>
                <a:ea typeface="微软雅黑" panose="020B0503020204020204" pitchFamily="34" charset="-122"/>
                <a:sym typeface="+mn-ea"/>
              </a:rPr>
              <a:t>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到</a:t>
            </a:r>
            <a:r>
              <a:rPr lang="en-US"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的</a:t>
            </a:r>
            <a:r>
              <a:rPr lang="zh-CN" altLang="en-US" sz="2000" dirty="0">
                <a:latin typeface="微软雅黑" panose="020B0503020204020204" pitchFamily="34" charset="-122"/>
                <a:ea typeface="微软雅黑" panose="020B0503020204020204" pitchFamily="34" charset="-122"/>
                <a:sym typeface="+mn-ea"/>
              </a:rPr>
              <a:t>每个后继</a:t>
            </a:r>
            <a:r>
              <a:rPr lang="zh-CN" altLang="en-US" sz="2000" dirty="0">
                <a:latin typeface="微软雅黑" panose="020B0503020204020204" pitchFamily="34" charset="-122"/>
                <a:ea typeface="微软雅黑" panose="020B0503020204020204" pitchFamily="34" charset="-122"/>
                <a:sym typeface="+mn-ea"/>
              </a:rPr>
              <a:t>节点的定义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清除路径</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8369300"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测试用例集合</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满足全谓词使用</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部分计算标准，如果对每个变量</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及</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的每个定义节点</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和谓词使用节点</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中的某个测试用例的路径包含从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的定义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清除路径；如果没有</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的谓词使用，</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中的某个测试用例的路径包含从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的某个</a:t>
            </a:r>
            <a:r>
              <a:rPr lang="zh-CN" altLang="en-US" sz="2000" dirty="0">
                <a:latin typeface="微软雅黑" panose="020B0503020204020204" pitchFamily="34" charset="-122"/>
                <a:ea typeface="微软雅黑" panose="020B0503020204020204" pitchFamily="34" charset="-122"/>
                <a:sym typeface="+mn-ea"/>
              </a:rPr>
              <a:t>计算使用</a:t>
            </a:r>
            <a:r>
              <a:rPr lang="zh-CN" altLang="en-US" sz="2000" dirty="0">
                <a:latin typeface="微软雅黑" panose="020B0503020204020204" pitchFamily="34" charset="-122"/>
                <a:ea typeface="微软雅黑" panose="020B0503020204020204" pitchFamily="34" charset="-122"/>
                <a:sym typeface="+mn-ea"/>
              </a:rPr>
              <a:t>节点的定义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清除路径</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测试用例集合</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满足全计算使用</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部分谓词标准，如果对每个变量</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及</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的每个定义节点</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和计算使用节点</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中的某个测试用例的路径包含从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的定义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清除路径；如果没有</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的计算使用，</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中的某个测试用例的路径包含从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的某个</a:t>
            </a:r>
            <a:r>
              <a:rPr lang="zh-CN" altLang="en-US" sz="2000" dirty="0">
                <a:latin typeface="微软雅黑" panose="020B0503020204020204" pitchFamily="34" charset="-122"/>
                <a:ea typeface="微软雅黑" panose="020B0503020204020204" pitchFamily="34" charset="-122"/>
                <a:sym typeface="+mn-ea"/>
              </a:rPr>
              <a:t>谓词节点的定义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清除路径</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8369300"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测试用例集合</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满足全定义使用标准，</a:t>
            </a:r>
            <a:r>
              <a:rPr lang="zh-CN" altLang="en-US" sz="2000" dirty="0">
                <a:latin typeface="微软雅黑" panose="020B0503020204020204" pitchFamily="34" charset="-122"/>
                <a:ea typeface="微软雅黑" panose="020B0503020204020204" pitchFamily="34" charset="-122"/>
                <a:sym typeface="+mn-ea"/>
              </a:rPr>
              <a:t>如果对每个变量</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及</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的每个定义节点</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的每个使用节点</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，对对每条从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的无环或仅执行环一次的定义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清除路径，以及对每条从</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到</a:t>
            </a:r>
            <a:r>
              <a:rPr lang="en-US"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的每个后继节点的无环或仅执行环一次的定义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清除路径，</a:t>
            </a:r>
            <a:r>
              <a:rPr lang="en-US" altLang="zh-CN" sz="2000" dirty="0">
                <a:latin typeface="微软雅黑" panose="020B0503020204020204" pitchFamily="34" charset="-122"/>
                <a:ea typeface="微软雅黑" panose="020B0503020204020204" pitchFamily="34" charset="-122"/>
                <a:sym typeface="+mn-ea"/>
              </a:rPr>
              <a:t>S</a:t>
            </a:r>
            <a:r>
              <a:rPr lang="zh-CN" altLang="en-US" sz="2000" dirty="0">
                <a:latin typeface="微软雅黑" panose="020B0503020204020204" pitchFamily="34" charset="-122"/>
                <a:ea typeface="微软雅黑" panose="020B0503020204020204" pitchFamily="34" charset="-122"/>
                <a:sym typeface="+mn-ea"/>
              </a:rPr>
              <a:t>中的某个测试用例的路径需包含此</a:t>
            </a:r>
            <a:r>
              <a:rPr lang="zh-CN" altLang="en-US" sz="2000" dirty="0">
                <a:latin typeface="微软雅黑" panose="020B0503020204020204" pitchFamily="34" charset="-122"/>
                <a:ea typeface="微软雅黑" panose="020B0503020204020204" pitchFamily="34" charset="-122"/>
                <a:sym typeface="+mn-ea"/>
              </a:rPr>
              <a:t>路径</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覆盖指标的</a:t>
            </a:r>
            <a:r>
              <a:rPr lang="zh-CN" altLang="en-US" sz="2400" dirty="0">
                <a:sym typeface="+mn-ea"/>
              </a:rPr>
              <a:t>关系</a:t>
            </a:r>
            <a:endParaRPr lang="zh-CN" altLang="en-US" sz="2400" dirty="0">
              <a:sym typeface="+mn-ea"/>
            </a:endParaRPr>
          </a:p>
        </p:txBody>
      </p:sp>
      <p:sp>
        <p:nvSpPr>
          <p:cNvPr id="162" name="根据分享大纲以及讲义开头列写的学习要点，依次开始深入讲解。"/>
          <p:cNvSpPr txBox="1"/>
          <p:nvPr/>
        </p:nvSpPr>
        <p:spPr>
          <a:xfrm>
            <a:off x="291465" y="1038225"/>
            <a:ext cx="4329430" cy="314007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r>
              <a:rPr lang="zh-CN" sz="1800" dirty="0">
                <a:latin typeface="微软雅黑" panose="020B0503020204020204" pitchFamily="34" charset="-122"/>
                <a:ea typeface="微软雅黑" panose="020B0503020204020204" pitchFamily="34" charset="-122"/>
              </a:rPr>
              <a:t>课堂思考题：给出例子说明全谓词使用</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部分计算使用严格地包含于</a:t>
            </a:r>
            <a:r>
              <a:rPr lang="zh-CN" altLang="en-US" sz="1800" dirty="0">
                <a:latin typeface="微软雅黑" panose="020B0503020204020204" pitchFamily="34" charset="-122"/>
                <a:ea typeface="微软雅黑" panose="020B0503020204020204" pitchFamily="34" charset="-122"/>
              </a:rPr>
              <a:t>便覆盖</a:t>
            </a:r>
            <a:endParaRPr lang="zh-CN" altLang="en-US" sz="1800" dirty="0">
              <a:latin typeface="微软雅黑" panose="020B0503020204020204" pitchFamily="34" charset="-122"/>
              <a:ea typeface="微软雅黑" panose="020B0503020204020204" pitchFamily="34" charset="-122"/>
            </a:endParaRPr>
          </a:p>
        </p:txBody>
      </p:sp>
      <p:sp>
        <p:nvSpPr>
          <p:cNvPr id="3" name="圆角矩形 2"/>
          <p:cNvSpPr/>
          <p:nvPr/>
        </p:nvSpPr>
        <p:spPr>
          <a:xfrm>
            <a:off x="6332855" y="765810"/>
            <a:ext cx="1010920" cy="32956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kumimoji="1" lang="zh-CN" altLang="en-US" sz="1400"/>
              <a:t>全路径</a:t>
            </a:r>
            <a:endParaRPr kumimoji="1" lang="zh-CN" altLang="en-US" sz="1400"/>
          </a:p>
        </p:txBody>
      </p:sp>
      <p:sp>
        <p:nvSpPr>
          <p:cNvPr id="6" name="圆角矩形 5"/>
          <p:cNvSpPr/>
          <p:nvPr>
            <p:custDataLst>
              <p:tags r:id="rId1"/>
            </p:custDataLst>
          </p:nvPr>
        </p:nvSpPr>
        <p:spPr>
          <a:xfrm>
            <a:off x="6082665" y="1482090"/>
            <a:ext cx="1525905" cy="32956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kumimoji="1" lang="zh-CN" altLang="en-US" sz="1400"/>
              <a:t>全定义</a:t>
            </a:r>
            <a:r>
              <a:rPr kumimoji="1" lang="en-US" altLang="zh-CN" sz="1400"/>
              <a:t>-</a:t>
            </a:r>
            <a:r>
              <a:rPr kumimoji="1" lang="zh-CN" altLang="en-US" sz="1400"/>
              <a:t>使用路径</a:t>
            </a:r>
            <a:endParaRPr kumimoji="1" lang="zh-CN" altLang="en-US" sz="1400"/>
          </a:p>
        </p:txBody>
      </p:sp>
      <p:cxnSp>
        <p:nvCxnSpPr>
          <p:cNvPr id="8" name="直接箭头连接符 7"/>
          <p:cNvCxnSpPr>
            <a:stCxn id="3" idx="2"/>
            <a:endCxn id="6" idx="0"/>
          </p:cNvCxnSpPr>
          <p:nvPr/>
        </p:nvCxnSpPr>
        <p:spPr>
          <a:xfrm>
            <a:off x="6838315" y="1095375"/>
            <a:ext cx="7620" cy="386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 name="圆角矩形 8"/>
          <p:cNvSpPr/>
          <p:nvPr>
            <p:custDataLst>
              <p:tags r:id="rId2"/>
            </p:custDataLst>
          </p:nvPr>
        </p:nvSpPr>
        <p:spPr>
          <a:xfrm>
            <a:off x="6332855" y="2112010"/>
            <a:ext cx="1010920" cy="32956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kumimoji="1" lang="zh-CN" altLang="en-US" sz="1400"/>
              <a:t>全</a:t>
            </a:r>
            <a:r>
              <a:rPr kumimoji="1" lang="zh-CN" altLang="en-US" sz="1400"/>
              <a:t>使用</a:t>
            </a:r>
            <a:endParaRPr kumimoji="1" lang="zh-CN" altLang="en-US" sz="1400"/>
          </a:p>
        </p:txBody>
      </p:sp>
      <p:cxnSp>
        <p:nvCxnSpPr>
          <p:cNvPr id="10" name="直接箭头连接符 9"/>
          <p:cNvCxnSpPr>
            <a:stCxn id="6" idx="2"/>
            <a:endCxn id="9" idx="0"/>
          </p:cNvCxnSpPr>
          <p:nvPr/>
        </p:nvCxnSpPr>
        <p:spPr>
          <a:xfrm flipH="1">
            <a:off x="6838315" y="1811655"/>
            <a:ext cx="7620" cy="3003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圆角矩形 10"/>
          <p:cNvSpPr/>
          <p:nvPr>
            <p:custDataLst>
              <p:tags r:id="rId3"/>
            </p:custDataLst>
          </p:nvPr>
        </p:nvSpPr>
        <p:spPr>
          <a:xfrm>
            <a:off x="4782185" y="2788920"/>
            <a:ext cx="1099820" cy="41846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kumimoji="1" lang="zh-CN" altLang="en-US" sz="1400"/>
              <a:t>全计算</a:t>
            </a:r>
            <a:r>
              <a:rPr kumimoji="1" lang="en-US" altLang="zh-CN" sz="1400"/>
              <a:t>/</a:t>
            </a:r>
            <a:r>
              <a:rPr kumimoji="1" lang="zh-CN" altLang="en-US" sz="1400"/>
              <a:t>部分</a:t>
            </a:r>
            <a:r>
              <a:rPr kumimoji="1" lang="zh-CN" altLang="en-US" sz="1400"/>
              <a:t>谓词</a:t>
            </a:r>
            <a:endParaRPr kumimoji="1" lang="zh-CN" altLang="en-US" sz="1400"/>
          </a:p>
        </p:txBody>
      </p:sp>
      <p:sp>
        <p:nvSpPr>
          <p:cNvPr id="13" name="圆角矩形 12"/>
          <p:cNvSpPr/>
          <p:nvPr>
            <p:custDataLst>
              <p:tags r:id="rId4"/>
            </p:custDataLst>
          </p:nvPr>
        </p:nvSpPr>
        <p:spPr>
          <a:xfrm>
            <a:off x="7715250" y="2788920"/>
            <a:ext cx="1099820" cy="41846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kumimoji="1" lang="zh-CN" altLang="en-US" sz="1400"/>
              <a:t>全谓词</a:t>
            </a:r>
            <a:r>
              <a:rPr kumimoji="1" lang="en-US" altLang="zh-CN" sz="1400"/>
              <a:t>/</a:t>
            </a:r>
            <a:r>
              <a:rPr kumimoji="1" lang="zh-CN" altLang="en-US" sz="1400"/>
              <a:t>部分</a:t>
            </a:r>
            <a:r>
              <a:rPr kumimoji="1" lang="zh-CN" altLang="en-US" sz="1400"/>
              <a:t>计算</a:t>
            </a:r>
            <a:endParaRPr kumimoji="1" lang="zh-CN" altLang="en-US" sz="1400"/>
          </a:p>
        </p:txBody>
      </p:sp>
      <p:cxnSp>
        <p:nvCxnSpPr>
          <p:cNvPr id="14" name="直接箭头连接符 13"/>
          <p:cNvCxnSpPr>
            <a:stCxn id="9" idx="2"/>
            <a:endCxn id="11" idx="0"/>
          </p:cNvCxnSpPr>
          <p:nvPr/>
        </p:nvCxnSpPr>
        <p:spPr>
          <a:xfrm flipH="1">
            <a:off x="5332095" y="2441575"/>
            <a:ext cx="1506220" cy="3473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a:off x="6838315" y="2441575"/>
            <a:ext cx="1421130" cy="3473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圆角矩形 15"/>
          <p:cNvSpPr/>
          <p:nvPr>
            <p:custDataLst>
              <p:tags r:id="rId5"/>
            </p:custDataLst>
          </p:nvPr>
        </p:nvSpPr>
        <p:spPr>
          <a:xfrm>
            <a:off x="6332855" y="3561080"/>
            <a:ext cx="1010920" cy="32956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kumimoji="1" lang="zh-CN" altLang="en-US" sz="1400"/>
              <a:t>全</a:t>
            </a:r>
            <a:r>
              <a:rPr kumimoji="1" lang="zh-CN" altLang="en-US" sz="1400"/>
              <a:t>定义</a:t>
            </a:r>
            <a:endParaRPr kumimoji="1" lang="zh-CN" altLang="en-US" sz="1400"/>
          </a:p>
        </p:txBody>
      </p:sp>
      <p:cxnSp>
        <p:nvCxnSpPr>
          <p:cNvPr id="17" name="直接箭头连接符 16"/>
          <p:cNvCxnSpPr>
            <a:stCxn id="11" idx="2"/>
            <a:endCxn id="16" idx="0"/>
          </p:cNvCxnSpPr>
          <p:nvPr/>
        </p:nvCxnSpPr>
        <p:spPr>
          <a:xfrm>
            <a:off x="5332095" y="3207385"/>
            <a:ext cx="1506220" cy="3536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stCxn id="13" idx="2"/>
          </p:cNvCxnSpPr>
          <p:nvPr/>
        </p:nvCxnSpPr>
        <p:spPr>
          <a:xfrm flipH="1">
            <a:off x="6845935" y="3207385"/>
            <a:ext cx="1419225" cy="3536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圆角矩形 18"/>
          <p:cNvSpPr/>
          <p:nvPr>
            <p:custDataLst>
              <p:tags r:id="rId6"/>
            </p:custDataLst>
          </p:nvPr>
        </p:nvSpPr>
        <p:spPr>
          <a:xfrm>
            <a:off x="7759700" y="3561080"/>
            <a:ext cx="1010920" cy="32956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kumimoji="1" lang="zh-CN" altLang="en-US" sz="1400"/>
              <a:t>边</a:t>
            </a:r>
            <a:r>
              <a:rPr kumimoji="1" lang="zh-CN" altLang="en-US" sz="1400"/>
              <a:t>覆盖</a:t>
            </a:r>
            <a:endParaRPr kumimoji="1" lang="zh-CN" altLang="en-US" sz="1400"/>
          </a:p>
        </p:txBody>
      </p:sp>
      <p:sp>
        <p:nvSpPr>
          <p:cNvPr id="20" name="圆角矩形 19"/>
          <p:cNvSpPr/>
          <p:nvPr>
            <p:custDataLst>
              <p:tags r:id="rId7"/>
            </p:custDataLst>
          </p:nvPr>
        </p:nvSpPr>
        <p:spPr>
          <a:xfrm>
            <a:off x="7759700" y="4244340"/>
            <a:ext cx="1010920" cy="32956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kumimoji="1" lang="zh-CN" altLang="en-US" sz="1400"/>
              <a:t>节点覆盖</a:t>
            </a:r>
            <a:endParaRPr kumimoji="1" lang="zh-CN" altLang="en-US" sz="1400"/>
          </a:p>
        </p:txBody>
      </p:sp>
      <p:cxnSp>
        <p:nvCxnSpPr>
          <p:cNvPr id="21" name="直接箭头连接符 20"/>
          <p:cNvCxnSpPr/>
          <p:nvPr/>
        </p:nvCxnSpPr>
        <p:spPr>
          <a:xfrm>
            <a:off x="8259445" y="3207385"/>
            <a:ext cx="0" cy="3536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9" idx="2"/>
            <a:endCxn id="20" idx="0"/>
          </p:cNvCxnSpPr>
          <p:nvPr/>
        </p:nvCxnSpPr>
        <p:spPr>
          <a:xfrm>
            <a:off x="8265160" y="3890645"/>
            <a:ext cx="0" cy="3536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例子</a:t>
            </a:r>
            <a:endParaRPr lang="zh-CN" altLang="en-US" sz="2400" dirty="0">
              <a:sym typeface="+mn-ea"/>
            </a:endParaRPr>
          </a:p>
        </p:txBody>
      </p:sp>
      <p:pic>
        <p:nvPicPr>
          <p:cNvPr id="4" name="图片 3"/>
          <p:cNvPicPr>
            <a:picLocks noChangeAspect="1"/>
          </p:cNvPicPr>
          <p:nvPr>
            <p:custDataLst>
              <p:tags r:id="rId1"/>
            </p:custDataLst>
          </p:nvPr>
        </p:nvPicPr>
        <p:blipFill>
          <a:blip r:embed="rId2"/>
          <a:stretch>
            <a:fillRect/>
          </a:stretch>
        </p:blipFill>
        <p:spPr>
          <a:xfrm>
            <a:off x="449580" y="1038225"/>
            <a:ext cx="1924050" cy="3511550"/>
          </a:xfrm>
          <a:prstGeom prst="rect">
            <a:avLst/>
          </a:prstGeom>
        </p:spPr>
      </p:pic>
      <p:graphicFrame>
        <p:nvGraphicFramePr>
          <p:cNvPr id="5" name="表格 4"/>
          <p:cNvGraphicFramePr/>
          <p:nvPr>
            <p:custDataLst>
              <p:tags r:id="rId3"/>
            </p:custDataLst>
          </p:nvPr>
        </p:nvGraphicFramePr>
        <p:xfrm>
          <a:off x="3232150" y="3315335"/>
          <a:ext cx="4817745" cy="1104900"/>
        </p:xfrm>
        <a:graphic>
          <a:graphicData uri="http://schemas.openxmlformats.org/drawingml/2006/table">
            <a:tbl>
              <a:tblPr firstRow="1" bandRow="1">
                <a:tableStyleId>{5C22544A-7EE6-4342-B048-85BDC9FD1C3A}</a:tableStyleId>
              </a:tblPr>
              <a:tblGrid>
                <a:gridCol w="540036"/>
                <a:gridCol w="922020"/>
                <a:gridCol w="1033780"/>
                <a:gridCol w="942340"/>
                <a:gridCol w="1379569"/>
              </a:tblGrid>
              <a:tr h="368300">
                <a:tc>
                  <a:txBody>
                    <a:bodyPr/>
                    <a:p>
                      <a:pPr>
                        <a:buNone/>
                      </a:pPr>
                      <a:r>
                        <a:rPr lang="zh-CN" altLang="en-US"/>
                        <a:t>变量</a:t>
                      </a:r>
                      <a:endParaRPr lang="zh-CN" altLang="en-US"/>
                    </a:p>
                  </a:txBody>
                  <a:tcPr/>
                </a:tc>
                <a:tc>
                  <a:txBody>
                    <a:bodyPr/>
                    <a:p>
                      <a:pPr>
                        <a:buNone/>
                      </a:pPr>
                      <a:r>
                        <a:rPr lang="zh-CN" altLang="en-US"/>
                        <a:t>定义</a:t>
                      </a:r>
                      <a:r>
                        <a:rPr lang="zh-CN" altLang="en-US"/>
                        <a:t>节点</a:t>
                      </a:r>
                      <a:endParaRPr lang="zh-CN" altLang="en-US"/>
                    </a:p>
                  </a:txBody>
                  <a:tcPr/>
                </a:tc>
                <a:tc>
                  <a:txBody>
                    <a:bodyPr/>
                    <a:p>
                      <a:pPr>
                        <a:buNone/>
                      </a:pPr>
                      <a:r>
                        <a:rPr lang="zh-CN" altLang="en-US"/>
                        <a:t>使用</a:t>
                      </a:r>
                      <a:r>
                        <a:rPr lang="zh-CN" altLang="en-US"/>
                        <a:t>节点</a:t>
                      </a:r>
                      <a:endParaRPr lang="zh-CN" altLang="en-US"/>
                    </a:p>
                  </a:txBody>
                  <a:tcPr/>
                </a:tc>
                <a:tc>
                  <a:txBody>
                    <a:bodyPr/>
                    <a:p>
                      <a:pPr>
                        <a:buNone/>
                      </a:pPr>
                      <a:r>
                        <a:rPr lang="zh-CN" altLang="en-US"/>
                        <a:t>谓词</a:t>
                      </a:r>
                      <a:r>
                        <a:rPr lang="zh-CN" altLang="en-US"/>
                        <a:t>使用</a:t>
                      </a:r>
                      <a:endParaRPr lang="zh-CN" altLang="en-US"/>
                    </a:p>
                  </a:txBody>
                  <a:tcPr/>
                </a:tc>
                <a:tc>
                  <a:txBody>
                    <a:bodyPr/>
                    <a:p>
                      <a:pPr>
                        <a:buNone/>
                      </a:pPr>
                      <a:r>
                        <a:rPr lang="zh-CN" altLang="en-US"/>
                        <a:t>计算</a:t>
                      </a:r>
                      <a:r>
                        <a:rPr lang="zh-CN" altLang="en-US"/>
                        <a:t>使用</a:t>
                      </a:r>
                      <a:endParaRPr lang="zh-CN" altLang="en-US"/>
                    </a:p>
                  </a:txBody>
                  <a:tcPr/>
                </a:tc>
              </a:tr>
              <a:tr h="368300">
                <a:tc>
                  <a:txBody>
                    <a:bodyPr/>
                    <a:p>
                      <a:pPr>
                        <a:buNone/>
                      </a:pPr>
                      <a:r>
                        <a:rPr lang="en-US" altLang="zh-CN"/>
                        <a:t>x</a:t>
                      </a:r>
                      <a:endParaRPr lang="en-US" altLang="zh-CN"/>
                    </a:p>
                  </a:txBody>
                  <a:tcPr/>
                </a:tc>
                <a:tc>
                  <a:txBody>
                    <a:bodyPr/>
                    <a:p>
                      <a:pPr>
                        <a:buNone/>
                      </a:pPr>
                      <a:r>
                        <a:rPr lang="en-US" altLang="zh-CN"/>
                        <a:t>3</a:t>
                      </a:r>
                      <a:r>
                        <a:rPr lang="zh-CN" altLang="en-US"/>
                        <a:t>、</a:t>
                      </a:r>
                      <a:r>
                        <a:rPr lang="en-US" altLang="zh-CN"/>
                        <a:t>5</a:t>
                      </a:r>
                      <a:endParaRPr lang="en-US" altLang="zh-CN"/>
                    </a:p>
                  </a:txBody>
                  <a:tcPr/>
                </a:tc>
                <a:tc>
                  <a:txBody>
                    <a:bodyPr/>
                    <a:p>
                      <a:pPr>
                        <a:buNone/>
                      </a:pPr>
                      <a:r>
                        <a:rPr lang="en-US" altLang="zh-CN"/>
                        <a:t>4</a:t>
                      </a:r>
                      <a:r>
                        <a:rPr lang="zh-CN" altLang="en-US"/>
                        <a:t>、</a:t>
                      </a:r>
                      <a:r>
                        <a:rPr lang="en-US" altLang="zh-CN"/>
                        <a:t>10</a:t>
                      </a:r>
                      <a:endParaRPr lang="en-US" altLang="zh-CN"/>
                    </a:p>
                  </a:txBody>
                  <a:tcPr/>
                </a:tc>
                <a:tc>
                  <a:txBody>
                    <a:bodyPr/>
                    <a:p>
                      <a:pPr>
                        <a:buNone/>
                      </a:pPr>
                      <a:r>
                        <a:rPr lang="en-US" altLang="zh-CN"/>
                        <a:t>4</a:t>
                      </a:r>
                      <a:endParaRPr lang="en-US" altLang="zh-CN"/>
                    </a:p>
                  </a:txBody>
                  <a:tcPr/>
                </a:tc>
                <a:tc>
                  <a:txBody>
                    <a:bodyPr/>
                    <a:p>
                      <a:pPr>
                        <a:buNone/>
                      </a:pPr>
                      <a:r>
                        <a:rPr lang="en-US" altLang="zh-CN"/>
                        <a:t>10</a:t>
                      </a:r>
                      <a:endParaRPr lang="en-US" altLang="zh-CN"/>
                    </a:p>
                  </a:txBody>
                  <a:tcPr/>
                </a:tc>
              </a:tr>
              <a:tr h="368300">
                <a:tc>
                  <a:txBody>
                    <a:bodyPr/>
                    <a:p>
                      <a:pPr>
                        <a:buNone/>
                      </a:pPr>
                      <a:r>
                        <a:rPr lang="en-US" altLang="zh-CN"/>
                        <a:t>y</a:t>
                      </a:r>
                      <a:endParaRPr lang="en-US" altLang="zh-CN"/>
                    </a:p>
                  </a:txBody>
                  <a:tcPr/>
                </a:tc>
                <a:tc>
                  <a:txBody>
                    <a:bodyPr/>
                    <a:p>
                      <a:pPr>
                        <a:buNone/>
                      </a:pPr>
                      <a:r>
                        <a:rPr lang="en-US" altLang="zh-CN"/>
                        <a:t>3</a:t>
                      </a:r>
                      <a:r>
                        <a:rPr lang="zh-CN" altLang="en-US"/>
                        <a:t>、</a:t>
                      </a:r>
                      <a:r>
                        <a:rPr lang="en-US" altLang="zh-CN"/>
                        <a:t>8</a:t>
                      </a:r>
                      <a:endParaRPr lang="en-US" altLang="zh-CN"/>
                    </a:p>
                  </a:txBody>
                  <a:tcPr/>
                </a:tc>
                <a:tc>
                  <a:txBody>
                    <a:bodyPr/>
                    <a:p>
                      <a:pPr>
                        <a:buNone/>
                      </a:pPr>
                      <a:r>
                        <a:rPr lang="en-US" altLang="zh-CN"/>
                        <a:t>7</a:t>
                      </a:r>
                      <a:r>
                        <a:rPr lang="zh-CN" altLang="en-US"/>
                        <a:t>、</a:t>
                      </a:r>
                      <a:r>
                        <a:rPr lang="en-US" altLang="zh-CN"/>
                        <a:t>10</a:t>
                      </a:r>
                      <a:endParaRPr lang="en-US" altLang="zh-CN"/>
                    </a:p>
                  </a:txBody>
                  <a:tcPr/>
                </a:tc>
                <a:tc>
                  <a:txBody>
                    <a:bodyPr/>
                    <a:p>
                      <a:pPr>
                        <a:buNone/>
                      </a:pPr>
                      <a:r>
                        <a:rPr lang="en-US" altLang="zh-CN"/>
                        <a:t>7</a:t>
                      </a:r>
                      <a:endParaRPr lang="en-US" altLang="zh-CN"/>
                    </a:p>
                  </a:txBody>
                  <a:tcPr/>
                </a:tc>
                <a:tc>
                  <a:txBody>
                    <a:bodyPr/>
                    <a:p>
                      <a:pPr>
                        <a:buNone/>
                      </a:pPr>
                      <a:r>
                        <a:rPr lang="en-US" altLang="zh-CN"/>
                        <a:t>10</a:t>
                      </a:r>
                      <a:endParaRPr lang="en-US" altLang="zh-CN"/>
                    </a:p>
                  </a:txBody>
                  <a:tcPr/>
                </a:tc>
              </a:tr>
            </a:tbl>
          </a:graphicData>
        </a:graphic>
      </p:graphicFrame>
      <p:sp>
        <p:nvSpPr>
          <p:cNvPr id="3" name="根据分享大纲以及讲义开头列写的学习要点，依次开始深入讲解。"/>
          <p:cNvSpPr txBox="1"/>
          <p:nvPr>
            <p:custDataLst>
              <p:tags r:id="rId4"/>
            </p:custDataLst>
          </p:nvPr>
        </p:nvSpPr>
        <p:spPr>
          <a:xfrm>
            <a:off x="3232150" y="1205230"/>
            <a:ext cx="4329430" cy="1696085"/>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r>
              <a:rPr lang="zh-CN" altLang="en-US" sz="1800" dirty="0">
                <a:latin typeface="微软雅黑" panose="020B0503020204020204" pitchFamily="34" charset="-122"/>
                <a:ea typeface="微软雅黑" panose="020B0503020204020204" pitchFamily="34" charset="-122"/>
              </a:rPr>
              <a:t>程序中变量为</a:t>
            </a:r>
            <a:r>
              <a:rPr lang="en-US" altLang="zh-CN" sz="1800" dirty="0">
                <a:latin typeface="微软雅黑" panose="020B0503020204020204" pitchFamily="34" charset="-122"/>
                <a:ea typeface="微软雅黑" panose="020B0503020204020204" pitchFamily="34" charset="-122"/>
              </a:rPr>
              <a:t>x</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y</a:t>
            </a:r>
            <a:endParaRPr lang="en-US" altLang="zh-CN" sz="18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820420" y="259080"/>
          <a:ext cx="6988175" cy="4625340"/>
        </p:xfrm>
        <a:graphic>
          <a:graphicData uri="http://schemas.openxmlformats.org/drawingml/2006/table">
            <a:tbl>
              <a:tblPr firstRow="1" bandRow="1">
                <a:tableStyleId>{5C22544A-7EE6-4342-B048-85BDC9FD1C3A}</a:tableStyleId>
              </a:tblPr>
              <a:tblGrid>
                <a:gridCol w="723265"/>
                <a:gridCol w="723900"/>
                <a:gridCol w="969645"/>
                <a:gridCol w="3214370"/>
                <a:gridCol w="1356995"/>
              </a:tblGrid>
              <a:tr h="464820">
                <a:tc>
                  <a:txBody>
                    <a:bodyPr/>
                    <a:p>
                      <a:pPr>
                        <a:buNone/>
                      </a:pPr>
                      <a:r>
                        <a:rPr lang="zh-CN" altLang="en-US"/>
                        <a:t>编号</a:t>
                      </a:r>
                      <a:endParaRPr lang="zh-CN" altLang="en-US"/>
                    </a:p>
                  </a:txBody>
                  <a:tcPr/>
                </a:tc>
                <a:tc>
                  <a:txBody>
                    <a:bodyPr/>
                    <a:p>
                      <a:pPr>
                        <a:buNone/>
                      </a:pPr>
                      <a:r>
                        <a:rPr lang="zh-CN" altLang="en-US"/>
                        <a:t>变量</a:t>
                      </a:r>
                      <a:endParaRPr lang="zh-CN" altLang="en-US"/>
                    </a:p>
                  </a:txBody>
                  <a:tcPr/>
                </a:tc>
                <a:tc>
                  <a:txBody>
                    <a:bodyPr/>
                    <a:p>
                      <a:pPr>
                        <a:buNone/>
                      </a:pPr>
                      <a:r>
                        <a:rPr lang="zh-CN" altLang="en-US"/>
                        <a:t>开始</a:t>
                      </a:r>
                      <a:r>
                        <a:rPr lang="en-US" altLang="zh-CN"/>
                        <a:t>/</a:t>
                      </a:r>
                      <a:r>
                        <a:rPr lang="zh-CN" altLang="en-US"/>
                        <a:t>结束</a:t>
                      </a:r>
                      <a:endParaRPr lang="zh-CN" altLang="en-US"/>
                    </a:p>
                  </a:txBody>
                  <a:tcPr/>
                </a:tc>
                <a:tc>
                  <a:txBody>
                    <a:bodyPr/>
                    <a:p>
                      <a:pPr>
                        <a:buNone/>
                      </a:pPr>
                      <a:r>
                        <a:rPr lang="zh-CN" altLang="en-US"/>
                        <a:t>路径</a:t>
                      </a:r>
                      <a:endParaRPr lang="zh-CN" altLang="en-US"/>
                    </a:p>
                  </a:txBody>
                  <a:tcPr/>
                </a:tc>
                <a:tc>
                  <a:txBody>
                    <a:bodyPr/>
                    <a:p>
                      <a:pPr>
                        <a:buNone/>
                      </a:pPr>
                      <a:r>
                        <a:rPr lang="zh-CN" altLang="en-US"/>
                        <a:t>是否定义</a:t>
                      </a:r>
                      <a:r>
                        <a:rPr lang="en-US" altLang="zh-CN"/>
                        <a:t>/</a:t>
                      </a:r>
                      <a:r>
                        <a:rPr lang="zh-CN" altLang="en-US"/>
                        <a:t>清除</a:t>
                      </a:r>
                      <a:endParaRPr lang="zh-CN" altLang="en-US"/>
                    </a:p>
                  </a:txBody>
                  <a:tcPr/>
                </a:tc>
              </a:tr>
              <a:tr h="297180">
                <a:tc>
                  <a:txBody>
                    <a:bodyPr/>
                    <a:p>
                      <a:pPr>
                        <a:buNone/>
                      </a:pPr>
                      <a:r>
                        <a:rPr lang="en-US" altLang="zh-CN"/>
                        <a:t>P1</a:t>
                      </a:r>
                      <a:endParaRPr lang="en-US" altLang="zh-CN"/>
                    </a:p>
                  </a:txBody>
                  <a:tcPr/>
                </a:tc>
                <a:tc>
                  <a:txBody>
                    <a:bodyPr/>
                    <a:p>
                      <a:pPr>
                        <a:buNone/>
                      </a:pPr>
                      <a:r>
                        <a:rPr lang="en-US" altLang="zh-CN"/>
                        <a:t>x</a:t>
                      </a:r>
                      <a:endParaRPr lang="en-US" altLang="zh-CN"/>
                    </a:p>
                  </a:txBody>
                  <a:tcPr/>
                </a:tc>
                <a:tc>
                  <a:txBody>
                    <a:bodyPr/>
                    <a:p>
                      <a:pPr>
                        <a:buNone/>
                      </a:pPr>
                      <a:r>
                        <a:rPr lang="en-US" altLang="zh-CN"/>
                        <a:t>3,4</a:t>
                      </a:r>
                      <a:endParaRPr lang="en-US" altLang="zh-CN"/>
                    </a:p>
                  </a:txBody>
                  <a:tcPr/>
                </a:tc>
                <a:tc>
                  <a:txBody>
                    <a:bodyPr/>
                    <a:p>
                      <a:pPr>
                        <a:buNone/>
                      </a:pPr>
                      <a:r>
                        <a:rPr lang="en-US" altLang="zh-CN"/>
                        <a:t>3-&gt;4</a:t>
                      </a:r>
                      <a:endParaRPr lang="en-US" altLang="zh-CN"/>
                    </a:p>
                  </a:txBody>
                  <a:tcPr/>
                </a:tc>
                <a:tc>
                  <a:txBody>
                    <a:bodyPr/>
                    <a:p>
                      <a:pPr>
                        <a:buNone/>
                      </a:pPr>
                      <a:r>
                        <a:rPr lang="en-US" altLang="zh-CN"/>
                        <a:t>Y</a:t>
                      </a:r>
                      <a:endParaRPr lang="en-US" altLang="zh-CN"/>
                    </a:p>
                  </a:txBody>
                  <a:tcPr/>
                </a:tc>
              </a:tr>
              <a:tr h="297180">
                <a:tc>
                  <a:txBody>
                    <a:bodyPr/>
                    <a:p>
                      <a:pPr>
                        <a:buNone/>
                      </a:pPr>
                      <a:r>
                        <a:rPr lang="en-US" altLang="zh-CN"/>
                        <a:t>P2</a:t>
                      </a:r>
                      <a:endParaRPr lang="en-US" altLang="zh-CN"/>
                    </a:p>
                  </a:txBody>
                  <a:tcPr/>
                </a:tc>
                <a:tc>
                  <a:txBody>
                    <a:bodyPr/>
                    <a:p>
                      <a:pPr>
                        <a:buNone/>
                      </a:pPr>
                      <a:r>
                        <a:rPr lang="en-US" altLang="zh-CN"/>
                        <a:t>x</a:t>
                      </a:r>
                      <a:endParaRPr lang="en-US" altLang="zh-CN"/>
                    </a:p>
                  </a:txBody>
                  <a:tcPr/>
                </a:tc>
                <a:tc>
                  <a:txBody>
                    <a:bodyPr/>
                    <a:p>
                      <a:pPr>
                        <a:buNone/>
                      </a:pPr>
                      <a:r>
                        <a:rPr lang="en-US" altLang="zh-CN"/>
                        <a:t>3,10</a:t>
                      </a:r>
                      <a:endParaRPr lang="en-US" altLang="zh-CN"/>
                    </a:p>
                  </a:txBody>
                  <a:tcPr/>
                </a:tc>
                <a:tc>
                  <a:txBody>
                    <a:bodyPr/>
                    <a:p>
                      <a:pPr>
                        <a:buNone/>
                      </a:pPr>
                      <a:r>
                        <a:rPr lang="en-US" altLang="zh-CN"/>
                        <a:t>3-&gt;4-&gt;5-&gt;6-&gt;7-&gt;8-&gt;9-&gt;10</a:t>
                      </a:r>
                      <a:endParaRPr lang="en-US" altLang="zh-CN"/>
                    </a:p>
                  </a:txBody>
                  <a:tcPr/>
                </a:tc>
                <a:tc>
                  <a:txBody>
                    <a:bodyPr/>
                    <a:p>
                      <a:pPr>
                        <a:buNone/>
                      </a:pPr>
                      <a:r>
                        <a:rPr lang="en-US" altLang="zh-CN"/>
                        <a:t>N</a:t>
                      </a:r>
                      <a:endParaRPr lang="en-US" altLang="zh-CN"/>
                    </a:p>
                  </a:txBody>
                  <a:tcPr/>
                </a:tc>
              </a:tr>
              <a:tr h="297180">
                <a:tc>
                  <a:txBody>
                    <a:bodyPr/>
                    <a:p>
                      <a:pPr>
                        <a:buNone/>
                      </a:pPr>
                      <a:r>
                        <a:rPr lang="en-US" altLang="zh-CN"/>
                        <a:t>P3</a:t>
                      </a:r>
                      <a:endParaRPr lang="en-US" altLang="zh-CN"/>
                    </a:p>
                  </a:txBody>
                  <a:tcPr/>
                </a:tc>
                <a:tc>
                  <a:txBody>
                    <a:bodyPr/>
                    <a:p>
                      <a:pPr>
                        <a:buNone/>
                      </a:pPr>
                      <a:r>
                        <a:rPr lang="en-US" altLang="zh-CN"/>
                        <a:t>x</a:t>
                      </a:r>
                      <a:endParaRPr lang="en-US" altLang="zh-CN"/>
                    </a:p>
                  </a:txBody>
                  <a:tcPr/>
                </a:tc>
                <a:tc>
                  <a:txBody>
                    <a:bodyPr/>
                    <a:p>
                      <a:pPr>
                        <a:buNone/>
                      </a:pPr>
                      <a:r>
                        <a:rPr lang="en-US" altLang="zh-CN"/>
                        <a:t>3,10</a:t>
                      </a:r>
                      <a:endParaRPr lang="en-US" altLang="zh-CN"/>
                    </a:p>
                  </a:txBody>
                  <a:tcPr/>
                </a:tc>
                <a:tc>
                  <a:txBody>
                    <a:bodyPr/>
                    <a:p>
                      <a:pPr>
                        <a:buNone/>
                      </a:pPr>
                      <a:r>
                        <a:rPr lang="en-US" altLang="zh-CN"/>
                        <a:t>3-&gt;4-&gt;5-&gt;6-&gt;7-&gt;9-&gt;10</a:t>
                      </a:r>
                      <a:endParaRPr lang="en-US" altLang="zh-CN"/>
                    </a:p>
                  </a:txBody>
                  <a:tcPr/>
                </a:tc>
                <a:tc>
                  <a:txBody>
                    <a:bodyPr/>
                    <a:p>
                      <a:pPr>
                        <a:buNone/>
                      </a:pPr>
                      <a:r>
                        <a:rPr lang="en-US" altLang="zh-CN"/>
                        <a:t>N</a:t>
                      </a:r>
                      <a:endParaRPr lang="en-US" altLang="zh-CN"/>
                    </a:p>
                  </a:txBody>
                  <a:tcPr/>
                </a:tc>
              </a:tr>
              <a:tr h="297180">
                <a:tc>
                  <a:txBody>
                    <a:bodyPr/>
                    <a:p>
                      <a:pPr>
                        <a:buNone/>
                      </a:pPr>
                      <a:r>
                        <a:rPr lang="en-US" altLang="zh-CN"/>
                        <a:t>P4</a:t>
                      </a:r>
                      <a:endParaRPr lang="en-US" altLang="zh-CN"/>
                    </a:p>
                  </a:txBody>
                  <a:tcPr/>
                </a:tc>
                <a:tc>
                  <a:txBody>
                    <a:bodyPr/>
                    <a:p>
                      <a:pPr>
                        <a:buNone/>
                      </a:pPr>
                      <a:r>
                        <a:rPr lang="en-US" altLang="zh-CN"/>
                        <a:t>x</a:t>
                      </a:r>
                      <a:endParaRPr lang="en-US" altLang="zh-CN"/>
                    </a:p>
                  </a:txBody>
                  <a:tcPr/>
                </a:tc>
                <a:tc>
                  <a:txBody>
                    <a:bodyPr/>
                    <a:p>
                      <a:pPr>
                        <a:buNone/>
                      </a:pPr>
                      <a:r>
                        <a:rPr lang="en-US" altLang="zh-CN"/>
                        <a:t>3,10</a:t>
                      </a:r>
                      <a:endParaRPr lang="en-US" altLang="zh-CN"/>
                    </a:p>
                  </a:txBody>
                  <a:tcPr/>
                </a:tc>
                <a:tc>
                  <a:txBody>
                    <a:bodyPr/>
                    <a:p>
                      <a:pPr>
                        <a:buNone/>
                      </a:pPr>
                      <a:r>
                        <a:rPr lang="en-US" altLang="zh-CN"/>
                        <a:t>3-&gt;4-&gt;6-&gt;7-&gt;8-&gt;9-&gt;10</a:t>
                      </a:r>
                      <a:endParaRPr lang="en-US" altLang="zh-CN"/>
                    </a:p>
                  </a:txBody>
                  <a:tcPr/>
                </a:tc>
                <a:tc>
                  <a:txBody>
                    <a:bodyPr/>
                    <a:p>
                      <a:pPr>
                        <a:buNone/>
                      </a:pPr>
                      <a:r>
                        <a:rPr lang="en-US" altLang="zh-CN"/>
                        <a:t>Y</a:t>
                      </a:r>
                      <a:endParaRPr lang="en-US" altLang="zh-CN"/>
                    </a:p>
                  </a:txBody>
                  <a:tcPr/>
                </a:tc>
              </a:tr>
              <a:tr h="297180">
                <a:tc>
                  <a:txBody>
                    <a:bodyPr/>
                    <a:p>
                      <a:pPr>
                        <a:buNone/>
                      </a:pPr>
                      <a:r>
                        <a:rPr lang="en-US" altLang="zh-CN"/>
                        <a:t>P5</a:t>
                      </a:r>
                      <a:endParaRPr lang="en-US" altLang="zh-CN"/>
                    </a:p>
                  </a:txBody>
                  <a:tcPr/>
                </a:tc>
                <a:tc>
                  <a:txBody>
                    <a:bodyPr/>
                    <a:p>
                      <a:pPr>
                        <a:buNone/>
                      </a:pPr>
                      <a:r>
                        <a:rPr lang="en-US" altLang="zh-CN"/>
                        <a:t>x</a:t>
                      </a:r>
                      <a:endParaRPr lang="en-US" altLang="zh-CN"/>
                    </a:p>
                  </a:txBody>
                  <a:tcPr/>
                </a:tc>
                <a:tc>
                  <a:txBody>
                    <a:bodyPr/>
                    <a:p>
                      <a:pPr>
                        <a:buNone/>
                      </a:pPr>
                      <a:r>
                        <a:rPr lang="en-US" altLang="zh-CN"/>
                        <a:t>3,10</a:t>
                      </a:r>
                      <a:endParaRPr lang="en-US" altLang="zh-CN"/>
                    </a:p>
                  </a:txBody>
                  <a:tcPr/>
                </a:tc>
                <a:tc>
                  <a:txBody>
                    <a:bodyPr/>
                    <a:p>
                      <a:pPr>
                        <a:buNone/>
                      </a:pPr>
                      <a:r>
                        <a:rPr lang="en-US" altLang="zh-CN"/>
                        <a:t>3-&gt;4-&gt;6-&gt;7-&gt;9-&gt;10</a:t>
                      </a:r>
                      <a:endParaRPr lang="en-US" altLang="zh-CN"/>
                    </a:p>
                  </a:txBody>
                  <a:tcPr/>
                </a:tc>
                <a:tc>
                  <a:txBody>
                    <a:bodyPr/>
                    <a:p>
                      <a:pPr>
                        <a:buNone/>
                      </a:pPr>
                      <a:r>
                        <a:rPr lang="en-US" altLang="zh-CN"/>
                        <a:t>Y</a:t>
                      </a:r>
                      <a:endParaRPr lang="en-US" altLang="zh-CN"/>
                    </a:p>
                  </a:txBody>
                  <a:tcPr/>
                </a:tc>
              </a:tr>
              <a:tr h="297180">
                <a:tc>
                  <a:txBody>
                    <a:bodyPr/>
                    <a:p>
                      <a:pPr>
                        <a:buNone/>
                      </a:pPr>
                      <a:r>
                        <a:rPr lang="en-US" altLang="zh-CN"/>
                        <a:t>P6</a:t>
                      </a:r>
                      <a:endParaRPr lang="en-US" altLang="zh-CN"/>
                    </a:p>
                  </a:txBody>
                  <a:tcPr/>
                </a:tc>
                <a:tc>
                  <a:txBody>
                    <a:bodyPr/>
                    <a:p>
                      <a:pPr>
                        <a:buNone/>
                      </a:pPr>
                      <a:r>
                        <a:rPr lang="en-US" altLang="zh-CN"/>
                        <a:t>x</a:t>
                      </a:r>
                      <a:endParaRPr lang="en-US" altLang="zh-CN"/>
                    </a:p>
                  </a:txBody>
                  <a:tcPr/>
                </a:tc>
                <a:tc>
                  <a:txBody>
                    <a:bodyPr/>
                    <a:p>
                      <a:pPr>
                        <a:buNone/>
                      </a:pPr>
                      <a:r>
                        <a:rPr lang="en-US" altLang="zh-CN"/>
                        <a:t>5,10</a:t>
                      </a:r>
                      <a:endParaRPr lang="en-US" altLang="zh-CN"/>
                    </a:p>
                  </a:txBody>
                  <a:tcPr/>
                </a:tc>
                <a:tc>
                  <a:txBody>
                    <a:bodyPr/>
                    <a:p>
                      <a:pPr>
                        <a:buNone/>
                      </a:pPr>
                      <a:r>
                        <a:rPr lang="en-US" altLang="zh-CN"/>
                        <a:t>5-&gt;6-&gt;7-&gt;8-&gt;9-&gt;10</a:t>
                      </a:r>
                      <a:endParaRPr lang="en-US" altLang="zh-CN"/>
                    </a:p>
                  </a:txBody>
                  <a:tcPr/>
                </a:tc>
                <a:tc>
                  <a:txBody>
                    <a:bodyPr/>
                    <a:p>
                      <a:pPr>
                        <a:buNone/>
                      </a:pPr>
                      <a:r>
                        <a:rPr lang="en-US" altLang="zh-CN"/>
                        <a:t>Y</a:t>
                      </a:r>
                      <a:endParaRPr lang="en-US" altLang="zh-CN"/>
                    </a:p>
                  </a:txBody>
                  <a:tcPr/>
                </a:tc>
              </a:tr>
              <a:tr h="297180">
                <a:tc>
                  <a:txBody>
                    <a:bodyPr/>
                    <a:p>
                      <a:pPr>
                        <a:buNone/>
                      </a:pPr>
                      <a:r>
                        <a:rPr lang="en-US" altLang="zh-CN"/>
                        <a:t>P7</a:t>
                      </a:r>
                      <a:endParaRPr lang="en-US" altLang="zh-CN"/>
                    </a:p>
                  </a:txBody>
                  <a:tcPr/>
                </a:tc>
                <a:tc>
                  <a:txBody>
                    <a:bodyPr/>
                    <a:p>
                      <a:pPr>
                        <a:buNone/>
                      </a:pPr>
                      <a:r>
                        <a:rPr lang="en-US" altLang="zh-CN"/>
                        <a:t>x</a:t>
                      </a:r>
                      <a:endParaRPr lang="en-US" altLang="zh-CN"/>
                    </a:p>
                  </a:txBody>
                  <a:tcPr/>
                </a:tc>
                <a:tc>
                  <a:txBody>
                    <a:bodyPr/>
                    <a:p>
                      <a:pPr>
                        <a:buNone/>
                      </a:pPr>
                      <a:r>
                        <a:rPr lang="en-US" altLang="zh-CN"/>
                        <a:t>5,10</a:t>
                      </a:r>
                      <a:endParaRPr lang="en-US" altLang="zh-CN"/>
                    </a:p>
                  </a:txBody>
                  <a:tcPr/>
                </a:tc>
                <a:tc>
                  <a:txBody>
                    <a:bodyPr/>
                    <a:p>
                      <a:pPr>
                        <a:buNone/>
                      </a:pPr>
                      <a:r>
                        <a:rPr lang="en-US" altLang="zh-CN"/>
                        <a:t>5-&gt;6-&gt;7-&gt;9-&gt;10</a:t>
                      </a:r>
                      <a:endParaRPr lang="en-US" altLang="zh-CN"/>
                    </a:p>
                  </a:txBody>
                  <a:tcPr/>
                </a:tc>
                <a:tc>
                  <a:txBody>
                    <a:bodyPr/>
                    <a:p>
                      <a:pPr>
                        <a:buNone/>
                      </a:pPr>
                      <a:r>
                        <a:rPr lang="en-US" altLang="zh-CN"/>
                        <a:t>Y</a:t>
                      </a:r>
                      <a:endParaRPr lang="en-US" altLang="zh-CN"/>
                    </a:p>
                  </a:txBody>
                  <a:tcPr/>
                </a:tc>
              </a:tr>
              <a:tr h="297180">
                <a:tc>
                  <a:txBody>
                    <a:bodyPr/>
                    <a:p>
                      <a:pPr>
                        <a:buNone/>
                      </a:pPr>
                      <a:r>
                        <a:rPr lang="en-US" altLang="zh-CN"/>
                        <a:t>P8</a:t>
                      </a:r>
                      <a:endParaRPr lang="en-US" altLang="zh-CN"/>
                    </a:p>
                  </a:txBody>
                  <a:tcPr/>
                </a:tc>
                <a:tc>
                  <a:txBody>
                    <a:bodyPr/>
                    <a:p>
                      <a:pPr>
                        <a:buNone/>
                      </a:pPr>
                      <a:r>
                        <a:rPr lang="en-US" altLang="zh-CN"/>
                        <a:t>y</a:t>
                      </a:r>
                      <a:endParaRPr lang="en-US" altLang="zh-CN"/>
                    </a:p>
                  </a:txBody>
                  <a:tcPr/>
                </a:tc>
                <a:tc>
                  <a:txBody>
                    <a:bodyPr/>
                    <a:p>
                      <a:pPr>
                        <a:buNone/>
                      </a:pPr>
                      <a:r>
                        <a:rPr lang="en-US" altLang="zh-CN"/>
                        <a:t>3,7</a:t>
                      </a:r>
                      <a:endParaRPr lang="en-US" altLang="zh-CN"/>
                    </a:p>
                  </a:txBody>
                  <a:tcPr/>
                </a:tc>
                <a:tc>
                  <a:txBody>
                    <a:bodyPr/>
                    <a:p>
                      <a:pPr>
                        <a:buNone/>
                      </a:pPr>
                      <a:r>
                        <a:rPr lang="en-US" altLang="zh-CN"/>
                        <a:t>3-&gt;4-&gt;5-&gt;6-&gt;7</a:t>
                      </a:r>
                      <a:endParaRPr lang="en-US" altLang="zh-CN"/>
                    </a:p>
                  </a:txBody>
                  <a:tcPr/>
                </a:tc>
                <a:tc>
                  <a:txBody>
                    <a:bodyPr/>
                    <a:p>
                      <a:pPr>
                        <a:buNone/>
                      </a:pPr>
                      <a:r>
                        <a:rPr lang="en-US" altLang="zh-CN"/>
                        <a:t>Y</a:t>
                      </a:r>
                      <a:endParaRPr lang="en-US" altLang="zh-CN"/>
                    </a:p>
                  </a:txBody>
                  <a:tcPr/>
                </a:tc>
              </a:tr>
              <a:tr h="297180">
                <a:tc>
                  <a:txBody>
                    <a:bodyPr/>
                    <a:p>
                      <a:pPr>
                        <a:buNone/>
                      </a:pPr>
                      <a:r>
                        <a:rPr lang="en-US" altLang="zh-CN"/>
                        <a:t>P9</a:t>
                      </a:r>
                      <a:endParaRPr lang="en-US" altLang="zh-CN"/>
                    </a:p>
                  </a:txBody>
                  <a:tcPr/>
                </a:tc>
                <a:tc>
                  <a:txBody>
                    <a:bodyPr/>
                    <a:p>
                      <a:pPr>
                        <a:buNone/>
                      </a:pPr>
                      <a:r>
                        <a:rPr lang="en-US" altLang="zh-CN"/>
                        <a:t>y</a:t>
                      </a:r>
                      <a:endParaRPr lang="en-US" altLang="zh-CN"/>
                    </a:p>
                  </a:txBody>
                  <a:tcPr/>
                </a:tc>
                <a:tc>
                  <a:txBody>
                    <a:bodyPr/>
                    <a:p>
                      <a:pPr>
                        <a:buNone/>
                      </a:pPr>
                      <a:r>
                        <a:rPr lang="en-US" altLang="zh-CN"/>
                        <a:t>3,7</a:t>
                      </a:r>
                      <a:endParaRPr lang="en-US" altLang="zh-CN"/>
                    </a:p>
                  </a:txBody>
                  <a:tcPr/>
                </a:tc>
                <a:tc>
                  <a:txBody>
                    <a:bodyPr/>
                    <a:p>
                      <a:pPr>
                        <a:buNone/>
                      </a:pPr>
                      <a:r>
                        <a:rPr lang="en-US" altLang="zh-CN"/>
                        <a:t>3-&gt;4-&gt;6-&gt;7</a:t>
                      </a:r>
                      <a:endParaRPr lang="en-US" altLang="zh-CN"/>
                    </a:p>
                  </a:txBody>
                  <a:tcPr/>
                </a:tc>
                <a:tc>
                  <a:txBody>
                    <a:bodyPr/>
                    <a:p>
                      <a:pPr>
                        <a:buNone/>
                      </a:pPr>
                      <a:r>
                        <a:rPr lang="en-US" altLang="zh-CN"/>
                        <a:t>Y</a:t>
                      </a:r>
                      <a:endParaRPr lang="en-US" altLang="zh-CN"/>
                    </a:p>
                  </a:txBody>
                  <a:tcPr/>
                </a:tc>
              </a:tr>
              <a:tr h="297180">
                <a:tc>
                  <a:txBody>
                    <a:bodyPr/>
                    <a:p>
                      <a:pPr>
                        <a:buNone/>
                      </a:pPr>
                      <a:r>
                        <a:rPr lang="en-US" altLang="zh-CN"/>
                        <a:t>P10</a:t>
                      </a:r>
                      <a:endParaRPr lang="en-US" altLang="zh-CN"/>
                    </a:p>
                  </a:txBody>
                  <a:tcPr/>
                </a:tc>
                <a:tc>
                  <a:txBody>
                    <a:bodyPr/>
                    <a:p>
                      <a:pPr>
                        <a:buNone/>
                      </a:pPr>
                      <a:r>
                        <a:rPr lang="en-US" altLang="zh-CN"/>
                        <a:t>y</a:t>
                      </a:r>
                      <a:endParaRPr lang="en-US" altLang="zh-CN"/>
                    </a:p>
                  </a:txBody>
                  <a:tcPr/>
                </a:tc>
                <a:tc>
                  <a:txBody>
                    <a:bodyPr/>
                    <a:p>
                      <a:pPr>
                        <a:buNone/>
                      </a:pPr>
                      <a:r>
                        <a:rPr lang="en-US" altLang="zh-CN"/>
                        <a:t>3,10</a:t>
                      </a:r>
                      <a:endParaRPr lang="en-US" altLang="zh-CN"/>
                    </a:p>
                  </a:txBody>
                  <a:tcPr/>
                </a:tc>
                <a:tc>
                  <a:txBody>
                    <a:bodyPr/>
                    <a:p>
                      <a:pPr>
                        <a:buNone/>
                      </a:pPr>
                      <a:r>
                        <a:rPr lang="en-US" altLang="zh-CN"/>
                        <a:t>3-&gt;4-&gt;5-&gt;6-&gt;7-&gt;8-&gt;9-&gt;10</a:t>
                      </a:r>
                      <a:endParaRPr lang="en-US" altLang="zh-CN"/>
                    </a:p>
                  </a:txBody>
                  <a:tcPr/>
                </a:tc>
                <a:tc>
                  <a:txBody>
                    <a:bodyPr/>
                    <a:p>
                      <a:pPr>
                        <a:buNone/>
                      </a:pPr>
                      <a:r>
                        <a:rPr lang="en-US" altLang="zh-CN"/>
                        <a:t>N</a:t>
                      </a:r>
                      <a:endParaRPr lang="en-US" altLang="zh-CN"/>
                    </a:p>
                  </a:txBody>
                  <a:tcPr/>
                </a:tc>
              </a:tr>
              <a:tr h="297180">
                <a:tc>
                  <a:txBody>
                    <a:bodyPr/>
                    <a:p>
                      <a:pPr>
                        <a:buNone/>
                      </a:pPr>
                      <a:r>
                        <a:rPr lang="en-US" altLang="zh-CN"/>
                        <a:t>P11</a:t>
                      </a:r>
                      <a:endParaRPr lang="en-US" altLang="zh-CN"/>
                    </a:p>
                  </a:txBody>
                  <a:tcPr/>
                </a:tc>
                <a:tc>
                  <a:txBody>
                    <a:bodyPr/>
                    <a:p>
                      <a:pPr>
                        <a:buNone/>
                      </a:pPr>
                      <a:r>
                        <a:rPr lang="en-US" altLang="zh-CN"/>
                        <a:t>y</a:t>
                      </a:r>
                      <a:endParaRPr lang="en-US" altLang="zh-CN"/>
                    </a:p>
                  </a:txBody>
                  <a:tcPr/>
                </a:tc>
                <a:tc>
                  <a:txBody>
                    <a:bodyPr/>
                    <a:p>
                      <a:pPr>
                        <a:buNone/>
                      </a:pPr>
                      <a:r>
                        <a:rPr lang="en-US" altLang="zh-CN"/>
                        <a:t>3,10</a:t>
                      </a:r>
                      <a:endParaRPr lang="en-US" altLang="zh-CN"/>
                    </a:p>
                  </a:txBody>
                  <a:tcPr/>
                </a:tc>
                <a:tc>
                  <a:txBody>
                    <a:bodyPr/>
                    <a:p>
                      <a:pPr>
                        <a:buNone/>
                      </a:pPr>
                      <a:r>
                        <a:rPr lang="en-US" altLang="zh-CN"/>
                        <a:t>3-&gt;4-&gt;5-&gt;6-&gt;7-&gt;9-&gt;10</a:t>
                      </a:r>
                      <a:endParaRPr lang="en-US" altLang="zh-CN"/>
                    </a:p>
                  </a:txBody>
                  <a:tcPr/>
                </a:tc>
                <a:tc>
                  <a:txBody>
                    <a:bodyPr/>
                    <a:p>
                      <a:pPr>
                        <a:buNone/>
                      </a:pPr>
                      <a:r>
                        <a:rPr lang="en-US" altLang="zh-CN"/>
                        <a:t>Y</a:t>
                      </a:r>
                      <a:endParaRPr lang="en-US" altLang="zh-CN"/>
                    </a:p>
                  </a:txBody>
                  <a:tcPr/>
                </a:tc>
              </a:tr>
              <a:tr h="297180">
                <a:tc>
                  <a:txBody>
                    <a:bodyPr/>
                    <a:p>
                      <a:pPr>
                        <a:buNone/>
                      </a:pPr>
                      <a:r>
                        <a:rPr lang="en-US" altLang="zh-CN"/>
                        <a:t>P12</a:t>
                      </a:r>
                      <a:endParaRPr lang="en-US" altLang="zh-CN"/>
                    </a:p>
                  </a:txBody>
                  <a:tcPr/>
                </a:tc>
                <a:tc>
                  <a:txBody>
                    <a:bodyPr/>
                    <a:p>
                      <a:pPr>
                        <a:buNone/>
                      </a:pPr>
                      <a:r>
                        <a:rPr lang="en-US" altLang="zh-CN"/>
                        <a:t>y</a:t>
                      </a:r>
                      <a:endParaRPr lang="en-US" altLang="zh-CN"/>
                    </a:p>
                  </a:txBody>
                  <a:tcPr/>
                </a:tc>
                <a:tc>
                  <a:txBody>
                    <a:bodyPr/>
                    <a:p>
                      <a:pPr>
                        <a:buNone/>
                      </a:pPr>
                      <a:r>
                        <a:rPr lang="en-US" altLang="zh-CN"/>
                        <a:t>3,10</a:t>
                      </a:r>
                      <a:endParaRPr lang="en-US" altLang="zh-CN"/>
                    </a:p>
                  </a:txBody>
                  <a:tcPr/>
                </a:tc>
                <a:tc>
                  <a:txBody>
                    <a:bodyPr/>
                    <a:p>
                      <a:pPr>
                        <a:buNone/>
                      </a:pPr>
                      <a:r>
                        <a:rPr lang="en-US" altLang="zh-CN"/>
                        <a:t>3-&gt;4-&gt;6-&gt;7-&gt;8-&gt;9-&gt;10</a:t>
                      </a:r>
                      <a:endParaRPr lang="en-US" altLang="zh-CN"/>
                    </a:p>
                  </a:txBody>
                  <a:tcPr/>
                </a:tc>
                <a:tc>
                  <a:txBody>
                    <a:bodyPr/>
                    <a:p>
                      <a:pPr>
                        <a:buNone/>
                      </a:pPr>
                      <a:r>
                        <a:rPr lang="en-US" altLang="zh-CN"/>
                        <a:t>N</a:t>
                      </a:r>
                      <a:endParaRPr lang="en-US" altLang="zh-CN"/>
                    </a:p>
                  </a:txBody>
                  <a:tcPr/>
                </a:tc>
              </a:tr>
              <a:tr h="297180">
                <a:tc>
                  <a:txBody>
                    <a:bodyPr/>
                    <a:p>
                      <a:pPr>
                        <a:buNone/>
                      </a:pPr>
                      <a:r>
                        <a:rPr lang="en-US" altLang="zh-CN"/>
                        <a:t>P13</a:t>
                      </a:r>
                      <a:endParaRPr lang="en-US" altLang="zh-CN"/>
                    </a:p>
                  </a:txBody>
                  <a:tcPr/>
                </a:tc>
                <a:tc>
                  <a:txBody>
                    <a:bodyPr/>
                    <a:p>
                      <a:pPr>
                        <a:buNone/>
                      </a:pPr>
                      <a:r>
                        <a:rPr lang="en-US" altLang="zh-CN"/>
                        <a:t>y</a:t>
                      </a:r>
                      <a:endParaRPr lang="en-US" altLang="zh-CN"/>
                    </a:p>
                  </a:txBody>
                  <a:tcPr/>
                </a:tc>
                <a:tc>
                  <a:txBody>
                    <a:bodyPr/>
                    <a:p>
                      <a:pPr>
                        <a:buNone/>
                      </a:pPr>
                      <a:r>
                        <a:rPr lang="en-US" altLang="zh-CN"/>
                        <a:t>3,10</a:t>
                      </a:r>
                      <a:endParaRPr lang="en-US" altLang="zh-CN"/>
                    </a:p>
                  </a:txBody>
                  <a:tcPr/>
                </a:tc>
                <a:tc>
                  <a:txBody>
                    <a:bodyPr/>
                    <a:p>
                      <a:pPr>
                        <a:buNone/>
                      </a:pPr>
                      <a:r>
                        <a:rPr lang="en-US" altLang="zh-CN"/>
                        <a:t>3-&gt;4-&gt;6-&gt;7-&gt;9-&gt;10</a:t>
                      </a:r>
                      <a:endParaRPr lang="en-US" altLang="zh-CN"/>
                    </a:p>
                  </a:txBody>
                  <a:tcPr/>
                </a:tc>
                <a:tc>
                  <a:txBody>
                    <a:bodyPr/>
                    <a:p>
                      <a:pPr>
                        <a:buNone/>
                      </a:pPr>
                      <a:r>
                        <a:rPr lang="en-US" altLang="zh-CN"/>
                        <a:t>Y</a:t>
                      </a:r>
                      <a:endParaRPr lang="en-US" altLang="zh-CN"/>
                    </a:p>
                  </a:txBody>
                  <a:tcPr/>
                </a:tc>
              </a:tr>
              <a:tr h="297180">
                <a:tc>
                  <a:txBody>
                    <a:bodyPr/>
                    <a:p>
                      <a:pPr>
                        <a:buNone/>
                      </a:pPr>
                      <a:r>
                        <a:rPr lang="en-US" altLang="zh-CN"/>
                        <a:t>P14</a:t>
                      </a:r>
                      <a:endParaRPr lang="en-US" altLang="zh-CN"/>
                    </a:p>
                  </a:txBody>
                  <a:tcPr/>
                </a:tc>
                <a:tc>
                  <a:txBody>
                    <a:bodyPr/>
                    <a:p>
                      <a:pPr>
                        <a:buNone/>
                      </a:pPr>
                      <a:r>
                        <a:rPr lang="en-US" altLang="zh-CN"/>
                        <a:t>y</a:t>
                      </a:r>
                      <a:endParaRPr lang="en-US" altLang="zh-CN"/>
                    </a:p>
                  </a:txBody>
                  <a:tcPr/>
                </a:tc>
                <a:tc>
                  <a:txBody>
                    <a:bodyPr/>
                    <a:p>
                      <a:pPr>
                        <a:buNone/>
                      </a:pPr>
                      <a:r>
                        <a:rPr lang="en-US" altLang="zh-CN"/>
                        <a:t>8,10</a:t>
                      </a:r>
                      <a:endParaRPr lang="en-US" altLang="zh-CN"/>
                    </a:p>
                  </a:txBody>
                  <a:tcPr/>
                </a:tc>
                <a:tc>
                  <a:txBody>
                    <a:bodyPr/>
                    <a:p>
                      <a:pPr>
                        <a:buNone/>
                      </a:pPr>
                      <a:r>
                        <a:rPr lang="en-US" altLang="zh-CN"/>
                        <a:t>8-&gt;9-&gt;10</a:t>
                      </a:r>
                      <a:endParaRPr lang="en-US" altLang="zh-CN"/>
                    </a:p>
                  </a:txBody>
                  <a:tcPr/>
                </a:tc>
                <a:tc>
                  <a:txBody>
                    <a:bodyPr/>
                    <a:p>
                      <a:pPr>
                        <a:buNone/>
                      </a:pPr>
                      <a:r>
                        <a:rPr lang="en-US" altLang="zh-CN"/>
                        <a:t>Y</a:t>
                      </a:r>
                      <a:endParaRPr lang="en-US" altLang="zh-CN"/>
                    </a:p>
                  </a:txBody>
                  <a:tcPr/>
                </a:tc>
              </a:tr>
            </a:tbl>
          </a:graphicData>
        </a:graphic>
      </p:graphicFrame>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覆盖全定义标准：</a:t>
            </a:r>
            <a:r>
              <a:rPr lang="en-US" altLang="zh-CN" sz="2000" dirty="0">
                <a:latin typeface="微软雅黑" panose="020B0503020204020204" pitchFamily="34" charset="-122"/>
                <a:ea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sym typeface="+mn-ea"/>
              </a:rPr>
              <a:t>个测试用例即可，令</a:t>
            </a:r>
            <a:r>
              <a:rPr lang="en-US" altLang="zh-CN" sz="2000" dirty="0">
                <a:latin typeface="微软雅黑" panose="020B0503020204020204" pitchFamily="34" charset="-122"/>
                <a:ea typeface="微软雅黑" panose="020B0503020204020204" pitchFamily="34" charset="-122"/>
                <a:sym typeface="+mn-ea"/>
              </a:rPr>
              <a:t>(x,y)=(1,-1)</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执行路径为</a:t>
            </a:r>
            <a:r>
              <a:rPr lang="en-US" altLang="zh-CN" sz="2000" dirty="0">
                <a:latin typeface="微软雅黑" panose="020B0503020204020204" pitchFamily="34" charset="-122"/>
                <a:ea typeface="微软雅黑" panose="020B0503020204020204" pitchFamily="34" charset="-122"/>
              </a:rPr>
              <a:t>1-&gt;2-&gt;3-&gt;4-&gt;5-&gt;6-&gt;7-&gt;8-&gt;9-&gt;10</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覆盖定义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清除路径</a:t>
            </a:r>
            <a:r>
              <a:rPr lang="en-US" altLang="zh-CN" sz="2000" dirty="0">
                <a:latin typeface="微软雅黑" panose="020B0503020204020204" pitchFamily="34" charset="-122"/>
                <a:ea typeface="微软雅黑" panose="020B0503020204020204" pitchFamily="34" charset="-122"/>
              </a:rPr>
              <a:t>P1</a:t>
            </a:r>
            <a:r>
              <a:rPr lang="zh-CN" altLang="en-US" sz="2000" dirty="0">
                <a:latin typeface="微软雅黑" panose="020B0503020204020204" pitchFamily="34" charset="-122"/>
                <a:ea typeface="微软雅黑" panose="020B0503020204020204" pitchFamily="34" charset="-122"/>
              </a:rPr>
              <a:t>（</a:t>
            </a:r>
            <a:r>
              <a:rPr lang="en-US" altLang="zh-CN" sz="2000">
                <a:sym typeface="+mn-ea"/>
              </a:rPr>
              <a:t>3-&gt;4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,P6</a:t>
            </a:r>
            <a:r>
              <a:rPr lang="zh-CN" altLang="en-US" sz="2000" dirty="0">
                <a:latin typeface="微软雅黑" panose="020B0503020204020204" pitchFamily="34" charset="-122"/>
                <a:ea typeface="微软雅黑" panose="020B0503020204020204" pitchFamily="34" charset="-122"/>
              </a:rPr>
              <a:t>（</a:t>
            </a:r>
            <a:r>
              <a:rPr lang="en-US" altLang="zh-CN" sz="2000">
                <a:sym typeface="+mn-ea"/>
              </a:rPr>
              <a:t>5-&gt;6-&gt;7-&gt;8-&gt;9-&gt;10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,P8</a:t>
            </a:r>
            <a:r>
              <a:rPr lang="zh-CN" altLang="en-US" sz="2000" dirty="0">
                <a:latin typeface="微软雅黑" panose="020B0503020204020204" pitchFamily="34" charset="-122"/>
                <a:ea typeface="微软雅黑" panose="020B0503020204020204" pitchFamily="34" charset="-122"/>
              </a:rPr>
              <a:t>（</a:t>
            </a:r>
            <a:r>
              <a:rPr lang="en-US" altLang="zh-CN" sz="2000">
                <a:sym typeface="+mn-ea"/>
              </a:rPr>
              <a:t>3-&gt;4-&gt;5-&gt;6-&gt;7</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P14</a:t>
            </a:r>
            <a:r>
              <a:rPr lang="zh-CN" altLang="en-US" sz="2000" dirty="0">
                <a:latin typeface="微软雅黑" panose="020B0503020204020204" pitchFamily="34" charset="-122"/>
                <a:ea typeface="微软雅黑" panose="020B0503020204020204" pitchFamily="34" charset="-122"/>
              </a:rPr>
              <a:t>（</a:t>
            </a:r>
            <a:r>
              <a:rPr lang="en-US" altLang="zh-CN" sz="2000">
                <a:sym typeface="+mn-ea"/>
              </a:rPr>
              <a:t>8-&gt;9-&gt;10</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630238"/>
            <a:ext cx="7943215" cy="425640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覆盖</a:t>
            </a:r>
            <a:r>
              <a:rPr lang="zh-CN" altLang="en-US" sz="2000" dirty="0">
                <a:latin typeface="微软雅黑" panose="020B0503020204020204" pitchFamily="34" charset="-122"/>
                <a:ea typeface="微软雅黑" panose="020B0503020204020204" pitchFamily="34" charset="-122"/>
                <a:sym typeface="+mn-ea"/>
              </a:rPr>
              <a:t>全</a:t>
            </a:r>
            <a:r>
              <a:rPr lang="zh-CN" altLang="en-US" sz="2000" dirty="0">
                <a:latin typeface="微软雅黑" panose="020B0503020204020204" pitchFamily="34" charset="-122"/>
                <a:ea typeface="微软雅黑" panose="020B0503020204020204" pitchFamily="34" charset="-122"/>
                <a:sym typeface="+mn-ea"/>
              </a:rPr>
              <a:t>使用标准</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sym typeface="+mn-ea"/>
              </a:rPr>
              <a:t>个测试用例，</a:t>
            </a:r>
            <a:r>
              <a:rPr lang="en-US" altLang="zh-CN" sz="2000" dirty="0">
                <a:latin typeface="微软雅黑" panose="020B0503020204020204" pitchFamily="34" charset="-122"/>
                <a:ea typeface="微软雅黑" panose="020B0503020204020204" pitchFamily="34" charset="-122"/>
                <a:sym typeface="+mn-ea"/>
              </a:rPr>
              <a:t>(x,y)=(1,-1)</a:t>
            </a:r>
            <a:r>
              <a:rPr lang="zh-CN" altLang="en-US" sz="2000" dirty="0">
                <a:latin typeface="微软雅黑" panose="020B0503020204020204" pitchFamily="34" charset="-122"/>
                <a:ea typeface="微软雅黑" panose="020B0503020204020204" pitchFamily="34" charset="-122"/>
                <a:sym typeface="+mn-ea"/>
              </a:rPr>
              <a:t>和</a:t>
            </a:r>
            <a:r>
              <a:rPr lang="en-US" altLang="zh-CN" sz="2000" dirty="0">
                <a:latin typeface="微软雅黑" panose="020B0503020204020204" pitchFamily="34" charset="-122"/>
                <a:ea typeface="微软雅黑" panose="020B0503020204020204" pitchFamily="34" charset="-122"/>
                <a:sym typeface="+mn-ea"/>
              </a:rPr>
              <a:t>(x,y)=</a:t>
            </a:r>
            <a:r>
              <a:rPr lang="en-US" altLang="zh-CN" sz="2000" dirty="0">
                <a:latin typeface="微软雅黑" panose="020B0503020204020204" pitchFamily="34" charset="-122"/>
                <a:ea typeface="微软雅黑" panose="020B0503020204020204" pitchFamily="34" charset="-122"/>
                <a:sym typeface="+mn-ea"/>
              </a:rPr>
              <a:t>(0</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0)</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前者执行路径为</a:t>
            </a:r>
            <a:r>
              <a:rPr lang="en-US" altLang="zh-CN" sz="2000" dirty="0">
                <a:latin typeface="微软雅黑" panose="020B0503020204020204" pitchFamily="34" charset="-122"/>
                <a:ea typeface="微软雅黑" panose="020B0503020204020204" pitchFamily="34" charset="-122"/>
              </a:rPr>
              <a:t>1-&gt;2-&gt;3-&gt;4-&gt;5-&gt;6-&gt;7-&gt;8-&gt;9-&gt;10</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覆盖定义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清除路径</a:t>
            </a:r>
            <a:r>
              <a:rPr lang="en-US" altLang="zh-CN" sz="2000" dirty="0">
                <a:latin typeface="微软雅黑" panose="020B0503020204020204" pitchFamily="34" charset="-122"/>
                <a:ea typeface="微软雅黑" panose="020B0503020204020204" pitchFamily="34" charset="-122"/>
              </a:rPr>
              <a:t>P1</a:t>
            </a:r>
            <a:r>
              <a:rPr lang="zh-CN" altLang="en-US" sz="2000" dirty="0">
                <a:latin typeface="微软雅黑" panose="020B0503020204020204" pitchFamily="34" charset="-122"/>
                <a:ea typeface="微软雅黑" panose="020B0503020204020204" pitchFamily="34" charset="-122"/>
              </a:rPr>
              <a:t>（</a:t>
            </a:r>
            <a:r>
              <a:rPr lang="en-US" altLang="zh-CN" sz="2000">
                <a:sym typeface="+mn-ea"/>
              </a:rPr>
              <a:t>3-&gt;4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,P6</a:t>
            </a:r>
            <a:r>
              <a:rPr lang="zh-CN" altLang="en-US" sz="2000" dirty="0">
                <a:latin typeface="微软雅黑" panose="020B0503020204020204" pitchFamily="34" charset="-122"/>
                <a:ea typeface="微软雅黑" panose="020B0503020204020204" pitchFamily="34" charset="-122"/>
              </a:rPr>
              <a:t>（</a:t>
            </a:r>
            <a:r>
              <a:rPr lang="en-US" altLang="zh-CN" sz="2000">
                <a:sym typeface="+mn-ea"/>
              </a:rPr>
              <a:t>5-&gt;6-&gt;7-&gt;8-&gt;9-&gt;10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,P8</a:t>
            </a:r>
            <a:r>
              <a:rPr lang="zh-CN" altLang="en-US" sz="2000" dirty="0">
                <a:latin typeface="微软雅黑" panose="020B0503020204020204" pitchFamily="34" charset="-122"/>
                <a:ea typeface="微软雅黑" panose="020B0503020204020204" pitchFamily="34" charset="-122"/>
              </a:rPr>
              <a:t>（</a:t>
            </a:r>
            <a:r>
              <a:rPr lang="en-US" altLang="zh-CN" sz="2000">
                <a:sym typeface="+mn-ea"/>
              </a:rPr>
              <a:t>3-&gt;4-&gt;5-&gt;6-&gt;7</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P14</a:t>
            </a:r>
            <a:r>
              <a:rPr lang="zh-CN" altLang="en-US" sz="2000" dirty="0">
                <a:latin typeface="微软雅黑" panose="020B0503020204020204" pitchFamily="34" charset="-122"/>
                <a:ea typeface="微软雅黑" panose="020B0503020204020204" pitchFamily="34" charset="-122"/>
              </a:rPr>
              <a:t>（</a:t>
            </a:r>
            <a:r>
              <a:rPr lang="en-US" altLang="zh-CN" sz="2000">
                <a:sym typeface="+mn-ea"/>
              </a:rPr>
              <a:t>8-&gt;9-&gt;10</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后者执行路径为</a:t>
            </a:r>
            <a:r>
              <a:rPr lang="en-US" altLang="zh-CN" sz="2000" dirty="0">
                <a:latin typeface="微软雅黑" panose="020B0503020204020204" pitchFamily="34" charset="-122"/>
                <a:ea typeface="微软雅黑" panose="020B0503020204020204" pitchFamily="34" charset="-122"/>
              </a:rPr>
              <a:t>1-&gt;2-&gt;3-&gt;4-&gt;6-&gt;7-&gt;9-&gt;10</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覆盖定义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清除路径</a:t>
            </a:r>
            <a:r>
              <a:rPr lang="en-US" altLang="zh-CN" sz="2000" dirty="0">
                <a:latin typeface="微软雅黑" panose="020B0503020204020204" pitchFamily="34" charset="-122"/>
                <a:ea typeface="微软雅黑" panose="020B0503020204020204" pitchFamily="34" charset="-122"/>
                <a:sym typeface="+mn-ea"/>
              </a:rPr>
              <a:t>P5</a:t>
            </a:r>
            <a:r>
              <a:rPr lang="zh-CN" altLang="en-US" sz="2000" dirty="0">
                <a:latin typeface="微软雅黑" panose="020B0503020204020204" pitchFamily="34" charset="-122"/>
                <a:ea typeface="微软雅黑" panose="020B0503020204020204" pitchFamily="34" charset="-122"/>
                <a:sym typeface="+mn-ea"/>
              </a:rPr>
              <a:t>（</a:t>
            </a:r>
            <a:r>
              <a:rPr lang="en-US" altLang="zh-CN" sz="2000">
                <a:sym typeface="+mn-ea"/>
              </a:rPr>
              <a:t>3-&gt;4-&gt;6-&gt;7-&gt;9-&gt;10</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,P13</a:t>
            </a:r>
            <a:r>
              <a:rPr lang="zh-CN" altLang="en-US" sz="2000" dirty="0">
                <a:latin typeface="微软雅黑" panose="020B0503020204020204" pitchFamily="34" charset="-122"/>
                <a:ea typeface="微软雅黑" panose="020B0503020204020204" pitchFamily="34" charset="-122"/>
                <a:sym typeface="+mn-ea"/>
              </a:rPr>
              <a:t>（</a:t>
            </a:r>
            <a:r>
              <a:rPr lang="en-US" altLang="zh-CN" sz="2000">
                <a:sym typeface="+mn-ea"/>
              </a:rPr>
              <a:t>3</a:t>
            </a:r>
            <a:r>
              <a:rPr lang="en-US" altLang="zh-CN" sz="2000">
                <a:sym typeface="+mn-ea"/>
              </a:rPr>
              <a:t>-&gt;4-&gt;6-&gt;7-&gt;9-&gt;10</a:t>
            </a:r>
            <a:r>
              <a:rPr lang="zh-CN" altLang="en-US"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x</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10</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5</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10</a:t>
            </a:r>
            <a:r>
              <a:rPr lang="zh-CN" altLang="en-US" sz="2000" dirty="0">
                <a:latin typeface="微软雅黑" panose="020B0503020204020204" pitchFamily="34" charset="-122"/>
                <a:ea typeface="微软雅黑" panose="020B0503020204020204" pitchFamily="34" charset="-122"/>
                <a:sym typeface="+mn-ea"/>
              </a:rPr>
              <a:t>的路径</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y</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7</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10</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8</a:t>
            </a:r>
            <a:r>
              <a:rPr lang="zh-CN" altLang="en-US" sz="2000" dirty="0">
                <a:latin typeface="微软雅黑" panose="020B0503020204020204" pitchFamily="34" charset="-122"/>
                <a:ea typeface="微软雅黑" panose="020B0503020204020204" pitchFamily="34" charset="-122"/>
                <a:sym typeface="+mn-ea"/>
              </a:rPr>
              <a:t>到</a:t>
            </a:r>
            <a:r>
              <a:rPr lang="en-US" altLang="zh-CN" sz="2000" dirty="0">
                <a:latin typeface="微软雅黑" panose="020B0503020204020204" pitchFamily="34" charset="-122"/>
                <a:ea typeface="微软雅黑" panose="020B0503020204020204" pitchFamily="34" charset="-122"/>
                <a:sym typeface="+mn-ea"/>
              </a:rPr>
              <a:t>10</a:t>
            </a:r>
            <a:r>
              <a:rPr lang="zh-CN" altLang="en-US" sz="2000" dirty="0">
                <a:latin typeface="微软雅黑" panose="020B0503020204020204" pitchFamily="34" charset="-122"/>
                <a:ea typeface="微软雅黑" panose="020B0503020204020204" pitchFamily="34" charset="-122"/>
                <a:sym typeface="+mn-ea"/>
              </a:rPr>
              <a:t>的</a:t>
            </a:r>
            <a:r>
              <a:rPr lang="zh-CN" altLang="en-US" sz="2000" dirty="0">
                <a:latin typeface="微软雅黑" panose="020B0503020204020204" pitchFamily="34" charset="-122"/>
                <a:ea typeface="微软雅黑" panose="020B0503020204020204" pitchFamily="34" charset="-122"/>
                <a:sym typeface="+mn-ea"/>
              </a:rPr>
              <a:t>路径</a:t>
            </a:r>
            <a:endParaRPr lang="zh-CN" altLang="en-US" sz="20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045845"/>
            <a:ext cx="7943215" cy="374142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1800" dirty="0">
                <a:latin typeface="微软雅黑" panose="020B0503020204020204" pitchFamily="34" charset="-122"/>
                <a:ea typeface="微软雅黑" panose="020B0503020204020204" pitchFamily="34" charset="-122"/>
              </a:rPr>
              <a:t>覆盖</a:t>
            </a:r>
            <a:r>
              <a:rPr lang="zh-CN" altLang="en-US" sz="1800" dirty="0">
                <a:latin typeface="微软雅黑" panose="020B0503020204020204" pitchFamily="34" charset="-122"/>
                <a:ea typeface="微软雅黑" panose="020B0503020204020204" pitchFamily="34" charset="-122"/>
                <a:sym typeface="+mn-ea"/>
              </a:rPr>
              <a:t>全计算使用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部分谓词标准</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sym typeface="+mn-ea"/>
              </a:rPr>
              <a:t>个测试用例，</a:t>
            </a:r>
            <a:r>
              <a:rPr lang="en-US" altLang="zh-CN" sz="1800" dirty="0">
                <a:latin typeface="微软雅黑" panose="020B0503020204020204" pitchFamily="34" charset="-122"/>
                <a:ea typeface="微软雅黑" panose="020B0503020204020204" pitchFamily="34" charset="-122"/>
                <a:sym typeface="+mn-ea"/>
              </a:rPr>
              <a:t>(x,y)=(1,-1)</a:t>
            </a:r>
            <a:r>
              <a:rPr lang="zh-CN" altLang="en-US" sz="1800" dirty="0">
                <a:latin typeface="微软雅黑" panose="020B0503020204020204" pitchFamily="34" charset="-122"/>
                <a:ea typeface="微软雅黑" panose="020B0503020204020204" pitchFamily="34" charset="-122"/>
                <a:sym typeface="+mn-ea"/>
              </a:rPr>
              <a:t>和</a:t>
            </a:r>
            <a:r>
              <a:rPr lang="en-US" altLang="zh-CN" sz="1800" dirty="0">
                <a:latin typeface="微软雅黑" panose="020B0503020204020204" pitchFamily="34" charset="-122"/>
                <a:ea typeface="微软雅黑" panose="020B0503020204020204" pitchFamily="34" charset="-122"/>
                <a:sym typeface="+mn-ea"/>
              </a:rPr>
              <a:t>(x,y)=(0</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0)</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覆盖定义</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清除路径</a:t>
            </a:r>
            <a:r>
              <a:rPr lang="en-US" altLang="zh-CN" sz="1800" dirty="0">
                <a:latin typeface="微软雅黑" panose="020B0503020204020204" pitchFamily="34" charset="-122"/>
                <a:ea typeface="微软雅黑" panose="020B0503020204020204" pitchFamily="34" charset="-122"/>
                <a:sym typeface="+mn-ea"/>
              </a:rPr>
              <a:t>P1</a:t>
            </a:r>
            <a:r>
              <a:rPr lang="zh-CN" altLang="en-US" sz="1800" dirty="0">
                <a:latin typeface="微软雅黑" panose="020B0503020204020204" pitchFamily="34" charset="-122"/>
                <a:ea typeface="微软雅黑" panose="020B0503020204020204" pitchFamily="34" charset="-122"/>
                <a:sym typeface="+mn-ea"/>
              </a:rPr>
              <a:t>（</a:t>
            </a:r>
            <a:r>
              <a:rPr lang="en-US" altLang="zh-CN" sz="1800">
                <a:sym typeface="+mn-ea"/>
              </a:rPr>
              <a:t>3-&gt;4</a:t>
            </a:r>
            <a:r>
              <a:rPr lang="zh-CN" altLang="en-US" sz="1800">
                <a:ea typeface="宋体" panose="02010600030101010101" pitchFamily="2" charset="-122"/>
                <a:sym typeface="+mn-ea"/>
              </a:rPr>
              <a:t>，谓词</a:t>
            </a:r>
            <a:r>
              <a:rPr lang="en-US" altLang="zh-CN" sz="1800">
                <a:ea typeface="宋体" panose="02010600030101010101" pitchFamily="2" charset="-122"/>
                <a:sym typeface="+mn-ea"/>
              </a:rPr>
              <a:t>x</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,P6</a:t>
            </a:r>
            <a:r>
              <a:rPr lang="zh-CN" altLang="en-US" sz="1800" dirty="0">
                <a:latin typeface="微软雅黑" panose="020B0503020204020204" pitchFamily="34" charset="-122"/>
                <a:ea typeface="微软雅黑" panose="020B0503020204020204" pitchFamily="34" charset="-122"/>
                <a:sym typeface="+mn-ea"/>
              </a:rPr>
              <a:t>（</a:t>
            </a:r>
            <a:r>
              <a:rPr lang="en-US" altLang="zh-CN" sz="1800">
                <a:sym typeface="+mn-ea"/>
              </a:rPr>
              <a:t>5-&gt;6-&gt;7-&gt;8-&gt;9-&gt;10</a:t>
            </a:r>
            <a:r>
              <a:rPr lang="zh-CN" altLang="en-US" sz="1800">
                <a:ea typeface="宋体" panose="02010600030101010101" pitchFamily="2" charset="-122"/>
                <a:sym typeface="+mn-ea"/>
              </a:rPr>
              <a:t>，</a:t>
            </a:r>
            <a:r>
              <a:rPr lang="zh-CN" altLang="en-US" sz="1800">
                <a:sym typeface="+mn-ea"/>
              </a:rPr>
              <a:t>计算</a:t>
            </a:r>
            <a:r>
              <a:rPr lang="en-US" altLang="zh-CN" sz="1800">
                <a:sym typeface="+mn-ea"/>
              </a:rPr>
              <a:t>x</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,P8</a:t>
            </a:r>
            <a:r>
              <a:rPr lang="zh-CN" altLang="en-US" sz="1800" dirty="0">
                <a:latin typeface="微软雅黑" panose="020B0503020204020204" pitchFamily="34" charset="-122"/>
                <a:ea typeface="微软雅黑" panose="020B0503020204020204" pitchFamily="34" charset="-122"/>
                <a:sym typeface="+mn-ea"/>
              </a:rPr>
              <a:t>（</a:t>
            </a:r>
            <a:r>
              <a:rPr lang="en-US" altLang="zh-CN" sz="1800">
                <a:sym typeface="+mn-ea"/>
              </a:rPr>
              <a:t>3-&gt;4-&gt;5-&gt;6-&gt;7</a:t>
            </a:r>
            <a:r>
              <a:rPr lang="zh-CN" altLang="en-US" sz="1800">
                <a:ea typeface="宋体" panose="02010600030101010101" pitchFamily="2" charset="-122"/>
                <a:sym typeface="+mn-ea"/>
              </a:rPr>
              <a:t>，谓词</a:t>
            </a:r>
            <a:r>
              <a:rPr lang="en-US" altLang="zh-CN" sz="1800">
                <a:ea typeface="宋体" panose="02010600030101010101" pitchFamily="2" charset="-122"/>
                <a:sym typeface="+mn-ea"/>
              </a:rPr>
              <a:t>y</a:t>
            </a:r>
            <a:r>
              <a:rPr lang="zh-CN" altLang="en-US" sz="1800" dirty="0">
                <a:latin typeface="微软雅黑" panose="020B0503020204020204" pitchFamily="34" charset="-122"/>
                <a:ea typeface="微软雅黑" panose="020B0503020204020204" pitchFamily="34" charset="-122"/>
                <a:sym typeface="+mn-ea"/>
              </a:rPr>
              <a:t>）和</a:t>
            </a:r>
            <a:r>
              <a:rPr lang="en-US" altLang="zh-CN" sz="1800" dirty="0">
                <a:latin typeface="微软雅黑" panose="020B0503020204020204" pitchFamily="34" charset="-122"/>
                <a:ea typeface="微软雅黑" panose="020B0503020204020204" pitchFamily="34" charset="-122"/>
                <a:sym typeface="+mn-ea"/>
              </a:rPr>
              <a:t>P14</a:t>
            </a:r>
            <a:r>
              <a:rPr lang="zh-CN" altLang="en-US" sz="1800" dirty="0">
                <a:latin typeface="微软雅黑" panose="020B0503020204020204" pitchFamily="34" charset="-122"/>
                <a:ea typeface="微软雅黑" panose="020B0503020204020204" pitchFamily="34" charset="-122"/>
                <a:sym typeface="+mn-ea"/>
              </a:rPr>
              <a:t>（</a:t>
            </a:r>
            <a:r>
              <a:rPr lang="en-US" altLang="zh-CN" sz="1800">
                <a:sym typeface="+mn-ea"/>
              </a:rPr>
              <a:t>8-&gt;9-&gt;10</a:t>
            </a:r>
            <a:r>
              <a:rPr lang="zh-CN" altLang="en-US" sz="1800">
                <a:ea typeface="宋体" panose="02010600030101010101" pitchFamily="2" charset="-122"/>
                <a:sym typeface="+mn-ea"/>
              </a:rPr>
              <a:t>，计算</a:t>
            </a:r>
            <a:r>
              <a:rPr lang="en-US" altLang="zh-CN" sz="1800">
                <a:ea typeface="宋体" panose="02010600030101010101" pitchFamily="2" charset="-122"/>
                <a:sym typeface="+mn-ea"/>
              </a:rPr>
              <a:t>y</a:t>
            </a:r>
            <a:r>
              <a:rPr lang="zh-CN" altLang="en-US" sz="1800" dirty="0">
                <a:latin typeface="微软雅黑" panose="020B0503020204020204" pitchFamily="34" charset="-122"/>
                <a:ea typeface="微软雅黑" panose="020B0503020204020204" pitchFamily="34" charset="-122"/>
                <a:sym typeface="+mn-ea"/>
              </a:rPr>
              <a:t>）</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覆盖定义</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清除路径</a:t>
            </a:r>
            <a:r>
              <a:rPr lang="en-US" altLang="zh-CN" sz="1800" dirty="0">
                <a:latin typeface="微软雅黑" panose="020B0503020204020204" pitchFamily="34" charset="-122"/>
                <a:ea typeface="微软雅黑" panose="020B0503020204020204" pitchFamily="34" charset="-122"/>
                <a:sym typeface="+mn-ea"/>
              </a:rPr>
              <a:t>P5</a:t>
            </a:r>
            <a:r>
              <a:rPr lang="zh-CN" altLang="en-US" sz="1800" dirty="0">
                <a:latin typeface="微软雅黑" panose="020B0503020204020204" pitchFamily="34" charset="-122"/>
                <a:ea typeface="微软雅黑" panose="020B0503020204020204" pitchFamily="34" charset="-122"/>
                <a:sym typeface="+mn-ea"/>
              </a:rPr>
              <a:t>（</a:t>
            </a:r>
            <a:r>
              <a:rPr lang="en-US" altLang="zh-CN" sz="1800">
                <a:sym typeface="+mn-ea"/>
              </a:rPr>
              <a:t>3-&gt;4-&gt;6-&gt;7-&gt;9-&gt;10</a:t>
            </a:r>
            <a:r>
              <a:rPr lang="zh-CN" altLang="en-US" sz="1800">
                <a:ea typeface="宋体" panose="02010600030101010101" pitchFamily="2" charset="-122"/>
                <a:sym typeface="+mn-ea"/>
              </a:rPr>
              <a:t>，计算</a:t>
            </a:r>
            <a:r>
              <a:rPr lang="en-US" altLang="zh-CN" sz="1800">
                <a:ea typeface="宋体" panose="02010600030101010101" pitchFamily="2" charset="-122"/>
                <a:sym typeface="+mn-ea"/>
              </a:rPr>
              <a:t>x</a:t>
            </a:r>
            <a:r>
              <a:rPr lang="zh-CN" altLang="en-US" sz="1800" dirty="0">
                <a:latin typeface="微软雅黑" panose="020B0503020204020204" pitchFamily="34" charset="-122"/>
                <a:ea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sym typeface="+mn-ea"/>
              </a:rPr>
              <a:t>,P13</a:t>
            </a:r>
            <a:r>
              <a:rPr lang="zh-CN" altLang="en-US" sz="1800" dirty="0">
                <a:latin typeface="微软雅黑" panose="020B0503020204020204" pitchFamily="34" charset="-122"/>
                <a:ea typeface="微软雅黑" panose="020B0503020204020204" pitchFamily="34" charset="-122"/>
                <a:sym typeface="+mn-ea"/>
              </a:rPr>
              <a:t>（</a:t>
            </a:r>
            <a:r>
              <a:rPr lang="en-US" altLang="zh-CN" sz="1800">
                <a:sym typeface="+mn-ea"/>
              </a:rPr>
              <a:t>3-&gt;4-&gt;6-&gt;7-&gt;9-&gt;10</a:t>
            </a:r>
            <a:r>
              <a:rPr lang="zh-CN" altLang="en-US" sz="1800">
                <a:ea typeface="宋体" panose="02010600030101010101" pitchFamily="2" charset="-122"/>
                <a:sym typeface="+mn-ea"/>
              </a:rPr>
              <a:t>，计算</a:t>
            </a:r>
            <a:r>
              <a:rPr lang="en-US" altLang="zh-CN" sz="1800">
                <a:ea typeface="宋体" panose="02010600030101010101" pitchFamily="2" charset="-122"/>
                <a:sym typeface="+mn-ea"/>
              </a:rPr>
              <a:t>y</a:t>
            </a:r>
            <a:r>
              <a:rPr lang="zh-CN" altLang="en-US" sz="1800" dirty="0">
                <a:latin typeface="微软雅黑" panose="020B0503020204020204" pitchFamily="34" charset="-122"/>
                <a:ea typeface="微软雅黑" panose="020B0503020204020204" pitchFamily="34" charset="-122"/>
                <a:sym typeface="+mn-ea"/>
              </a:rPr>
              <a:t>）</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覆盖了</a:t>
            </a:r>
            <a:r>
              <a:rPr lang="en-US" altLang="zh-CN" sz="1800" dirty="0">
                <a:latin typeface="微软雅黑" panose="020B0503020204020204" pitchFamily="34" charset="-122"/>
                <a:ea typeface="微软雅黑" panose="020B0503020204020204" pitchFamily="34" charset="-122"/>
              </a:rPr>
              <a:t>x</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y</a:t>
            </a:r>
            <a:r>
              <a:rPr lang="zh-CN" altLang="en-US" sz="1800" dirty="0">
                <a:latin typeface="微软雅黑" panose="020B0503020204020204" pitchFamily="34" charset="-122"/>
                <a:ea typeface="微软雅黑" panose="020B0503020204020204" pitchFamily="34" charset="-122"/>
              </a:rPr>
              <a:t>的所有计算使用节点，以及需要的谓词使用</a:t>
            </a:r>
            <a:r>
              <a:rPr lang="zh-CN" altLang="en-US" sz="1800" dirty="0">
                <a:latin typeface="微软雅黑" panose="020B0503020204020204" pitchFamily="34" charset="-122"/>
                <a:ea typeface="微软雅黑" panose="020B0503020204020204" pitchFamily="34" charset="-122"/>
              </a:rPr>
              <a:t>节点</a:t>
            </a:r>
            <a:endParaRPr lang="zh-CN" altLang="en-US" sz="18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rPr>
              <a:t>覆盖</a:t>
            </a:r>
            <a:r>
              <a:rPr lang="zh-CN" altLang="en-US" sz="1800" dirty="0">
                <a:latin typeface="微软雅黑" panose="020B0503020204020204" pitchFamily="34" charset="-122"/>
                <a:ea typeface="微软雅黑" panose="020B0503020204020204" pitchFamily="34" charset="-122"/>
                <a:sym typeface="+mn-ea"/>
              </a:rPr>
              <a:t>全谓词使用</a:t>
            </a:r>
            <a:r>
              <a:rPr lang="en-US" altLang="zh-CN" sz="1800" dirty="0">
                <a:latin typeface="微软雅黑" panose="020B0503020204020204" pitchFamily="34" charset="-122"/>
                <a:ea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sym typeface="+mn-ea"/>
              </a:rPr>
              <a:t>部分计算标准：</a:t>
            </a:r>
            <a:r>
              <a:rPr lang="en-US" altLang="zh-CN" sz="1800" dirty="0">
                <a:latin typeface="微软雅黑" panose="020B0503020204020204" pitchFamily="34" charset="-122"/>
                <a:ea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sym typeface="+mn-ea"/>
              </a:rPr>
              <a:t>个测试用例即可，令</a:t>
            </a:r>
            <a:r>
              <a:rPr lang="en-US" altLang="zh-CN" sz="1800" dirty="0">
                <a:latin typeface="微软雅黑" panose="020B0503020204020204" pitchFamily="34" charset="-122"/>
                <a:ea typeface="微软雅黑" panose="020B0503020204020204" pitchFamily="34" charset="-122"/>
                <a:sym typeface="+mn-ea"/>
              </a:rPr>
              <a:t>(x,y)=(1,-1)</a:t>
            </a:r>
            <a:endParaRPr lang="en-US" altLang="zh-CN" sz="18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1800" dirty="0">
                <a:latin typeface="微软雅黑" panose="020B0503020204020204" pitchFamily="34" charset="-122"/>
                <a:ea typeface="微软雅黑" panose="020B0503020204020204" pitchFamily="34" charset="-122"/>
                <a:sym typeface="+mn-ea"/>
              </a:rPr>
              <a:t>覆盖了</a:t>
            </a:r>
            <a:r>
              <a:rPr lang="en-US" altLang="zh-CN" sz="1800" dirty="0">
                <a:latin typeface="微软雅黑" panose="020B0503020204020204" pitchFamily="34" charset="-122"/>
                <a:ea typeface="微软雅黑" panose="020B0503020204020204" pitchFamily="34" charset="-122"/>
                <a:sym typeface="+mn-ea"/>
              </a:rPr>
              <a:t>x</a:t>
            </a:r>
            <a:r>
              <a:rPr lang="zh-CN" altLang="en-US" sz="1800" dirty="0">
                <a:latin typeface="微软雅黑" panose="020B0503020204020204" pitchFamily="34" charset="-122"/>
                <a:ea typeface="微软雅黑" panose="020B0503020204020204" pitchFamily="34" charset="-122"/>
                <a:sym typeface="+mn-ea"/>
              </a:rPr>
              <a:t>和</a:t>
            </a:r>
            <a:r>
              <a:rPr lang="en-US" altLang="zh-CN" sz="1800" dirty="0">
                <a:latin typeface="微软雅黑" panose="020B0503020204020204" pitchFamily="34" charset="-122"/>
                <a:ea typeface="微软雅黑" panose="020B0503020204020204" pitchFamily="34" charset="-122"/>
                <a:sym typeface="+mn-ea"/>
              </a:rPr>
              <a:t>y</a:t>
            </a:r>
            <a:r>
              <a:rPr lang="zh-CN" altLang="en-US" sz="1800" dirty="0">
                <a:latin typeface="微软雅黑" panose="020B0503020204020204" pitchFamily="34" charset="-122"/>
                <a:ea typeface="微软雅黑" panose="020B0503020204020204" pitchFamily="34" charset="-122"/>
                <a:sym typeface="+mn-ea"/>
              </a:rPr>
              <a:t>的所有谓词使用节点，以及需要的计算使用</a:t>
            </a:r>
            <a:r>
              <a:rPr lang="zh-CN" altLang="en-US" sz="1800" dirty="0">
                <a:latin typeface="微软雅黑" panose="020B0503020204020204" pitchFamily="34" charset="-122"/>
                <a:ea typeface="微软雅黑" panose="020B0503020204020204" pitchFamily="34" charset="-122"/>
                <a:sym typeface="+mn-ea"/>
              </a:rPr>
              <a:t>节点</a:t>
            </a:r>
            <a:endParaRPr lang="zh-CN" altLang="en-US" sz="1800"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err="1">
                <a:sym typeface="+mn-ea"/>
              </a:rPr>
              <a:t>控制</a:t>
            </a:r>
            <a:r>
              <a:rPr kumimoji="1" lang="zh-CN" altLang="en-US" sz="2400" dirty="0" err="1">
                <a:sym typeface="+mn-ea"/>
              </a:rPr>
              <a:t>流图</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861060"/>
            <a:ext cx="7943215" cy="3794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程序</a:t>
            </a:r>
            <a:r>
              <a:rPr lang="en-US" altLang="zh-CN" sz="2000" dirty="0">
                <a:latin typeface="微软雅黑" panose="020B0503020204020204" pitchFamily="34" charset="-122"/>
                <a:ea typeface="微软雅黑" panose="020B0503020204020204" pitchFamily="34" charset="-122"/>
              </a:rPr>
              <a:t> -&gt; </a:t>
            </a:r>
            <a:r>
              <a:rPr lang="zh-CN" altLang="en-US" sz="2000" dirty="0">
                <a:latin typeface="微软雅黑" panose="020B0503020204020204" pitchFamily="34" charset="-122"/>
                <a:ea typeface="微软雅黑" panose="020B0503020204020204" pitchFamily="34" charset="-122"/>
              </a:rPr>
              <a:t>图</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图的节点是程序的</a:t>
            </a:r>
            <a:r>
              <a:rPr lang="zh-CN" altLang="en-US" sz="2000" dirty="0">
                <a:latin typeface="微软雅黑" panose="020B0503020204020204" pitchFamily="34" charset="-122"/>
                <a:ea typeface="微软雅黑" panose="020B0503020204020204" pitchFamily="34" charset="-122"/>
              </a:rPr>
              <a:t>语句，图的边代表了程序的</a:t>
            </a:r>
            <a:r>
              <a:rPr lang="zh-CN" altLang="en-US" sz="2000" dirty="0">
                <a:latin typeface="微软雅黑" panose="020B0503020204020204" pitchFamily="34" charset="-122"/>
                <a:ea typeface="微软雅黑" panose="020B0503020204020204" pitchFamily="34" charset="-122"/>
              </a:rPr>
              <a:t>执行</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定义（</a:t>
            </a:r>
            <a:r>
              <a:rPr lang="zh-CN" altLang="en-US" sz="2000" dirty="0">
                <a:latin typeface="微软雅黑" panose="020B0503020204020204" pitchFamily="34" charset="-122"/>
                <a:ea typeface="微软雅黑" panose="020B0503020204020204" pitchFamily="34" charset="-122"/>
              </a:rPr>
              <a:t>维基百科）：In computer science, a control-flow graph (CFG) is a representation, using graph notation, of all paths that might be traversed through a program during its execution.</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控制流图中存在一条路径</a:t>
            </a:r>
            <a:r>
              <a:rPr lang="zh-CN" altLang="en-US" sz="2000" dirty="0">
                <a:latin typeface="Arial" panose="020B0604020202020204" pitchFamily="34" charset="0"/>
                <a:ea typeface="微软雅黑" panose="020B0503020204020204" pitchFamily="34" charset="-122"/>
                <a:cs typeface="Arial" panose="020B0604020202020204" pitchFamily="34" charset="0"/>
              </a:rPr>
              <a:t>≠这条路径在实际执行中</a:t>
            </a:r>
            <a:r>
              <a:rPr lang="zh-CN" altLang="en-US" sz="2000" dirty="0">
                <a:latin typeface="Arial" panose="020B0604020202020204" pitchFamily="34" charset="0"/>
                <a:ea typeface="微软雅黑" panose="020B0503020204020204" pitchFamily="34" charset="-122"/>
                <a:cs typeface="Arial" panose="020B0604020202020204" pitchFamily="34" charset="0"/>
              </a:rPr>
              <a:t>存在</a:t>
            </a:r>
            <a:endParaRPr lang="zh-CN" altLang="en-US" sz="2000" dirty="0">
              <a:latin typeface="Arial" panose="020B0604020202020204" pitchFamily="34" charset="0"/>
              <a:ea typeface="微软雅黑" panose="020B0503020204020204" pitchFamily="34" charset="-122"/>
              <a:cs typeface="Arial" panose="020B0604020202020204" pitchFamily="34" charset="0"/>
            </a:endParaRPr>
          </a:p>
          <a:p>
            <a:pPr marL="405130" indent="-405130">
              <a:lnSpc>
                <a:spcPct val="150000"/>
              </a:lnSpc>
            </a:pPr>
            <a:r>
              <a:rPr lang="zh-CN" altLang="en-US" sz="2000" dirty="0">
                <a:latin typeface="Arial" panose="020B0604020202020204" pitchFamily="34" charset="0"/>
                <a:ea typeface="微软雅黑" panose="020B0503020204020204" pitchFamily="34" charset="-122"/>
                <a:cs typeface="Arial" panose="020B0604020202020204" pitchFamily="34" charset="0"/>
              </a:rPr>
              <a:t>课堂思考题：给出一个这样的</a:t>
            </a:r>
            <a:r>
              <a:rPr lang="zh-CN" altLang="en-US" sz="2000" dirty="0">
                <a:latin typeface="Arial" panose="020B0604020202020204" pitchFamily="34" charset="0"/>
                <a:ea typeface="微软雅黑" panose="020B0503020204020204" pitchFamily="34" charset="-122"/>
                <a:cs typeface="Arial" panose="020B0604020202020204" pitchFamily="34" charset="0"/>
              </a:rPr>
              <a:t>例子</a:t>
            </a:r>
            <a:endParaRPr lang="zh-CN" altLang="en-US" sz="2000"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lang="zh-CN" altLang="en-US" sz="2400" dirty="0">
                <a:sym typeface="+mn-ea"/>
              </a:rPr>
              <a:t>覆盖</a:t>
            </a:r>
            <a:r>
              <a:rPr lang="zh-CN" altLang="en-US" sz="2400" dirty="0">
                <a:sym typeface="+mn-ea"/>
              </a:rPr>
              <a:t>全定义</a:t>
            </a:r>
            <a:r>
              <a:rPr lang="en-US" altLang="zh-CN" sz="2400" dirty="0">
                <a:sym typeface="+mn-ea"/>
              </a:rPr>
              <a:t>-</a:t>
            </a:r>
            <a:r>
              <a:rPr lang="zh-CN" altLang="en-US" sz="2400" dirty="0">
                <a:sym typeface="+mn-ea"/>
              </a:rPr>
              <a:t>使用标准</a:t>
            </a:r>
            <a:endParaRPr lang="zh-CN" altLang="en-US" sz="2400" dirty="0">
              <a:sym typeface="+mn-ea"/>
            </a:endParaRPr>
          </a:p>
        </p:txBody>
      </p:sp>
      <p:sp>
        <p:nvSpPr>
          <p:cNvPr id="3" name="根据分享大纲以及讲义开头列写的学习要点，依次开始深入讲解。"/>
          <p:cNvSpPr txBox="1"/>
          <p:nvPr/>
        </p:nvSpPr>
        <p:spPr>
          <a:xfrm>
            <a:off x="575310" y="1553528"/>
            <a:ext cx="5049520"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sym typeface="+mn-ea"/>
              </a:rPr>
              <a:t>个测试用例</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测试用例</a:t>
            </a:r>
            <a:r>
              <a:rPr lang="en-US" altLang="zh-CN" sz="2000" dirty="0">
                <a:latin typeface="微软雅黑" panose="020B0503020204020204" pitchFamily="34" charset="-122"/>
                <a:ea typeface="微软雅黑" panose="020B0503020204020204" pitchFamily="34" charset="-122"/>
                <a:sym typeface="+mn-ea"/>
              </a:rPr>
              <a:t>1</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覆盖</a:t>
            </a:r>
            <a:r>
              <a:rPr lang="en-US" altLang="zh-CN" sz="2000" dirty="0">
                <a:latin typeface="微软雅黑" panose="020B0503020204020204" pitchFamily="34" charset="-122"/>
                <a:ea typeface="微软雅黑" panose="020B0503020204020204" pitchFamily="34" charset="-122"/>
                <a:sym typeface="+mn-ea"/>
              </a:rPr>
              <a:t>P1</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P4</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P5</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P6</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P7</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P8</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P9</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P11</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P13</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P14</a:t>
            </a:r>
            <a:endParaRPr lang="en-US" altLang="zh-CN"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注意区分全定义</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使用覆盖和全使用</a:t>
            </a:r>
            <a:r>
              <a:rPr lang="zh-CN" altLang="en-US" sz="2000" dirty="0">
                <a:latin typeface="微软雅黑" panose="020B0503020204020204" pitchFamily="34" charset="-122"/>
                <a:ea typeface="微软雅黑" panose="020B0503020204020204" pitchFamily="34" charset="-122"/>
                <a:sym typeface="+mn-ea"/>
              </a:rPr>
              <a:t>覆盖</a:t>
            </a:r>
            <a:endParaRPr lang="zh-CN" altLang="en-US" sz="2000" dirty="0">
              <a:latin typeface="微软雅黑" panose="020B0503020204020204" pitchFamily="34" charset="-122"/>
              <a:ea typeface="微软雅黑" panose="020B0503020204020204" pitchFamily="34" charset="-122"/>
              <a:sym typeface="+mn-ea"/>
            </a:endParaRPr>
          </a:p>
        </p:txBody>
      </p:sp>
      <p:graphicFrame>
        <p:nvGraphicFramePr>
          <p:cNvPr id="6" name="表格 5"/>
          <p:cNvGraphicFramePr/>
          <p:nvPr>
            <p:custDataLst>
              <p:tags r:id="rId1"/>
            </p:custDataLst>
          </p:nvPr>
        </p:nvGraphicFramePr>
        <p:xfrm>
          <a:off x="5760720" y="3123565"/>
          <a:ext cx="3312795" cy="1870075"/>
        </p:xfrm>
        <a:graphic>
          <a:graphicData uri="http://schemas.openxmlformats.org/drawingml/2006/table">
            <a:tbl>
              <a:tblPr firstRow="1" bandRow="1">
                <a:tableStyleId>{5C22544A-7EE6-4342-B048-85BDC9FD1C3A}</a:tableStyleId>
              </a:tblPr>
              <a:tblGrid>
                <a:gridCol w="572135"/>
                <a:gridCol w="944245"/>
                <a:gridCol w="1796415"/>
              </a:tblGrid>
              <a:tr h="374015">
                <a:tc>
                  <a:txBody>
                    <a:bodyPr/>
                    <a:p>
                      <a:pPr>
                        <a:buNone/>
                      </a:pPr>
                      <a:r>
                        <a:rPr lang="zh-CN" altLang="en-US"/>
                        <a:t>编号</a:t>
                      </a:r>
                      <a:endParaRPr lang="zh-CN" altLang="en-US"/>
                    </a:p>
                  </a:txBody>
                  <a:tcPr/>
                </a:tc>
                <a:tc>
                  <a:txBody>
                    <a:bodyPr/>
                    <a:p>
                      <a:pPr>
                        <a:buNone/>
                      </a:pPr>
                      <a:r>
                        <a:rPr lang="zh-CN" altLang="en-US"/>
                        <a:t>测试用例</a:t>
                      </a:r>
                      <a:endParaRPr lang="zh-CN" altLang="en-US"/>
                    </a:p>
                  </a:txBody>
                  <a:tcPr/>
                </a:tc>
                <a:tc>
                  <a:txBody>
                    <a:bodyPr/>
                    <a:p>
                      <a:pPr>
                        <a:buNone/>
                      </a:pPr>
                      <a:r>
                        <a:rPr lang="zh-CN" altLang="en-US"/>
                        <a:t>覆盖</a:t>
                      </a:r>
                      <a:r>
                        <a:rPr lang="zh-CN" altLang="en-US"/>
                        <a:t>路径</a:t>
                      </a:r>
                      <a:endParaRPr lang="zh-CN" altLang="en-US"/>
                    </a:p>
                  </a:txBody>
                  <a:tcPr/>
                </a:tc>
              </a:tr>
              <a:tr h="374015">
                <a:tc>
                  <a:txBody>
                    <a:bodyPr/>
                    <a:p>
                      <a:pPr>
                        <a:buNone/>
                      </a:pPr>
                      <a:r>
                        <a:rPr lang="en-US" altLang="zh-CN"/>
                        <a:t>1</a:t>
                      </a:r>
                      <a:endParaRPr lang="en-US" altLang="zh-CN"/>
                    </a:p>
                  </a:txBody>
                  <a:tcPr/>
                </a:tc>
                <a:tc>
                  <a:txBody>
                    <a:bodyPr/>
                    <a:p>
                      <a:pPr>
                        <a:buNone/>
                      </a:pPr>
                      <a:r>
                        <a:rPr lang="en-US" altLang="zh-CN"/>
                        <a:t>(x,y)=(1,-1)</a:t>
                      </a:r>
                      <a:endParaRPr lang="en-US" altLang="zh-CN"/>
                    </a:p>
                  </a:txBody>
                  <a:tcPr/>
                </a:tc>
                <a:tc>
                  <a:txBody>
                    <a:bodyPr/>
                    <a:p>
                      <a:pPr>
                        <a:buNone/>
                      </a:pPr>
                      <a:r>
                        <a:rPr lang="en-US" altLang="zh-CN"/>
                        <a:t>P1</a:t>
                      </a:r>
                      <a:r>
                        <a:rPr lang="zh-CN" altLang="en-US"/>
                        <a:t>、</a:t>
                      </a:r>
                      <a:r>
                        <a:rPr lang="en-US" altLang="zh-CN"/>
                        <a:t>P6</a:t>
                      </a:r>
                      <a:r>
                        <a:rPr lang="zh-CN" altLang="en-US"/>
                        <a:t>、</a:t>
                      </a:r>
                      <a:r>
                        <a:rPr lang="en-US" altLang="zh-CN"/>
                        <a:t>P8</a:t>
                      </a:r>
                      <a:r>
                        <a:rPr lang="zh-CN" altLang="en-US"/>
                        <a:t>、</a:t>
                      </a:r>
                      <a:r>
                        <a:rPr lang="en-US" altLang="zh-CN"/>
                        <a:t>P14</a:t>
                      </a:r>
                      <a:endParaRPr lang="en-US" altLang="zh-CN"/>
                    </a:p>
                  </a:txBody>
                  <a:tcPr/>
                </a:tc>
              </a:tr>
              <a:tr h="374015">
                <a:tc>
                  <a:txBody>
                    <a:bodyPr/>
                    <a:p>
                      <a:pPr>
                        <a:buNone/>
                      </a:pPr>
                      <a:r>
                        <a:rPr lang="en-US" altLang="zh-CN"/>
                        <a:t>2</a:t>
                      </a:r>
                      <a:endParaRPr lang="en-US" altLang="zh-CN"/>
                    </a:p>
                  </a:txBody>
                  <a:tcPr/>
                </a:tc>
                <a:tc>
                  <a:txBody>
                    <a:bodyPr/>
                    <a:p>
                      <a:pPr>
                        <a:buNone/>
                      </a:pPr>
                      <a:r>
                        <a:rPr lang="en-US" altLang="zh-CN" sz="1350">
                          <a:sym typeface="+mn-ea"/>
                        </a:rPr>
                        <a:t>(x,y)=(0,0)</a:t>
                      </a:r>
                      <a:endParaRPr lang="zh-CN" altLang="en-US"/>
                    </a:p>
                  </a:txBody>
                  <a:tcPr/>
                </a:tc>
                <a:tc>
                  <a:txBody>
                    <a:bodyPr/>
                    <a:p>
                      <a:pPr>
                        <a:buNone/>
                      </a:pPr>
                      <a:r>
                        <a:rPr lang="en-US" altLang="zh-CN" sz="1350">
                          <a:sym typeface="+mn-ea"/>
                        </a:rPr>
                        <a:t>P1</a:t>
                      </a:r>
                      <a:r>
                        <a:rPr lang="zh-CN" altLang="en-US" sz="1350">
                          <a:sym typeface="+mn-ea"/>
                        </a:rPr>
                        <a:t>、</a:t>
                      </a:r>
                      <a:r>
                        <a:rPr lang="en-US" altLang="zh-CN" sz="1350">
                          <a:sym typeface="+mn-ea"/>
                        </a:rPr>
                        <a:t>P5</a:t>
                      </a:r>
                      <a:r>
                        <a:rPr lang="zh-CN" altLang="en-US" sz="1350">
                          <a:sym typeface="+mn-ea"/>
                        </a:rPr>
                        <a:t>、</a:t>
                      </a:r>
                      <a:r>
                        <a:rPr lang="en-US" altLang="zh-CN" sz="1350">
                          <a:sym typeface="+mn-ea"/>
                        </a:rPr>
                        <a:t>P9</a:t>
                      </a:r>
                      <a:r>
                        <a:rPr lang="zh-CN" altLang="en-US" sz="1350">
                          <a:sym typeface="+mn-ea"/>
                        </a:rPr>
                        <a:t>、</a:t>
                      </a:r>
                      <a:r>
                        <a:rPr lang="en-US" altLang="zh-CN" sz="1350">
                          <a:sym typeface="+mn-ea"/>
                        </a:rPr>
                        <a:t>P13</a:t>
                      </a:r>
                      <a:endParaRPr lang="zh-CN" altLang="en-US"/>
                    </a:p>
                  </a:txBody>
                  <a:tcPr/>
                </a:tc>
              </a:tr>
              <a:tr h="374015">
                <a:tc>
                  <a:txBody>
                    <a:bodyPr/>
                    <a:p>
                      <a:pPr>
                        <a:buNone/>
                      </a:pPr>
                      <a:r>
                        <a:rPr lang="en-US" altLang="zh-CN"/>
                        <a:t>3</a:t>
                      </a:r>
                      <a:endParaRPr lang="en-US" altLang="zh-CN"/>
                    </a:p>
                  </a:txBody>
                  <a:tcPr/>
                </a:tc>
                <a:tc>
                  <a:txBody>
                    <a:bodyPr/>
                    <a:p>
                      <a:pPr>
                        <a:buNone/>
                      </a:pPr>
                      <a:r>
                        <a:rPr lang="en-US" altLang="zh-CN" sz="1350">
                          <a:sym typeface="+mn-ea"/>
                        </a:rPr>
                        <a:t>(x,y)=(1,0)</a:t>
                      </a:r>
                      <a:endParaRPr lang="zh-CN" altLang="en-US"/>
                    </a:p>
                  </a:txBody>
                  <a:tcPr/>
                </a:tc>
                <a:tc>
                  <a:txBody>
                    <a:bodyPr/>
                    <a:p>
                      <a:pPr>
                        <a:buNone/>
                      </a:pPr>
                      <a:r>
                        <a:rPr lang="en-US" altLang="zh-CN" sz="1350">
                          <a:sym typeface="+mn-ea"/>
                        </a:rPr>
                        <a:t>P1</a:t>
                      </a:r>
                      <a:r>
                        <a:rPr lang="zh-CN" altLang="en-US" sz="1350">
                          <a:sym typeface="+mn-ea"/>
                        </a:rPr>
                        <a:t>、</a:t>
                      </a:r>
                      <a:r>
                        <a:rPr lang="en-US" altLang="zh-CN" sz="1350">
                          <a:sym typeface="+mn-ea"/>
                        </a:rPr>
                        <a:t>P7</a:t>
                      </a:r>
                      <a:r>
                        <a:rPr lang="zh-CN" altLang="en-US" sz="1350">
                          <a:sym typeface="+mn-ea"/>
                        </a:rPr>
                        <a:t>、</a:t>
                      </a:r>
                      <a:r>
                        <a:rPr lang="en-US" altLang="zh-CN" sz="1350">
                          <a:sym typeface="+mn-ea"/>
                        </a:rPr>
                        <a:t>P8</a:t>
                      </a:r>
                      <a:r>
                        <a:rPr lang="zh-CN" altLang="en-US" sz="1350">
                          <a:sym typeface="+mn-ea"/>
                        </a:rPr>
                        <a:t>、</a:t>
                      </a:r>
                      <a:r>
                        <a:rPr lang="en-US" altLang="zh-CN" sz="1350">
                          <a:sym typeface="+mn-ea"/>
                        </a:rPr>
                        <a:t>P11</a:t>
                      </a:r>
                      <a:endParaRPr lang="zh-CN" altLang="en-US"/>
                    </a:p>
                  </a:txBody>
                  <a:tcPr/>
                </a:tc>
              </a:tr>
              <a:tr h="374015">
                <a:tc>
                  <a:txBody>
                    <a:bodyPr/>
                    <a:p>
                      <a:pPr>
                        <a:buNone/>
                      </a:pPr>
                      <a:r>
                        <a:rPr lang="en-US" altLang="zh-CN"/>
                        <a:t>4</a:t>
                      </a:r>
                      <a:endParaRPr lang="en-US" altLang="zh-CN"/>
                    </a:p>
                  </a:txBody>
                  <a:tcPr/>
                </a:tc>
                <a:tc>
                  <a:txBody>
                    <a:bodyPr/>
                    <a:p>
                      <a:pPr>
                        <a:buNone/>
                      </a:pPr>
                      <a:r>
                        <a:rPr lang="en-US" altLang="zh-CN" sz="1350">
                          <a:sym typeface="+mn-ea"/>
                        </a:rPr>
                        <a:t>(x,y)=(0,-1)</a:t>
                      </a:r>
                      <a:endParaRPr lang="zh-CN" altLang="en-US"/>
                    </a:p>
                  </a:txBody>
                  <a:tcPr/>
                </a:tc>
                <a:tc>
                  <a:txBody>
                    <a:bodyPr/>
                    <a:p>
                      <a:pPr>
                        <a:buNone/>
                      </a:pPr>
                      <a:r>
                        <a:rPr lang="en-US" altLang="zh-CN" sz="1350">
                          <a:sym typeface="+mn-ea"/>
                        </a:rPr>
                        <a:t>P1</a:t>
                      </a:r>
                      <a:r>
                        <a:rPr lang="zh-CN" altLang="en-US" sz="1350">
                          <a:sym typeface="+mn-ea"/>
                        </a:rPr>
                        <a:t>、</a:t>
                      </a:r>
                      <a:r>
                        <a:rPr lang="en-US" altLang="zh-CN" sz="1350">
                          <a:sym typeface="+mn-ea"/>
                        </a:rPr>
                        <a:t>P4</a:t>
                      </a:r>
                      <a:r>
                        <a:rPr lang="zh-CN" altLang="en-US" sz="1350">
                          <a:sym typeface="+mn-ea"/>
                        </a:rPr>
                        <a:t>、</a:t>
                      </a:r>
                      <a:r>
                        <a:rPr lang="en-US" altLang="zh-CN" sz="1350">
                          <a:sym typeface="+mn-ea"/>
                        </a:rPr>
                        <a:t>P9</a:t>
                      </a:r>
                      <a:r>
                        <a:rPr lang="zh-CN" altLang="en-US" sz="1350">
                          <a:sym typeface="+mn-ea"/>
                        </a:rPr>
                        <a:t>、</a:t>
                      </a:r>
                      <a:r>
                        <a:rPr lang="en-US" altLang="zh-CN" sz="1350">
                          <a:sym typeface="+mn-ea"/>
                        </a:rPr>
                        <a:t>P14</a:t>
                      </a:r>
                      <a:endParaRPr lang="zh-CN" altLang="en-US"/>
                    </a:p>
                  </a:txBody>
                  <a:tcPr/>
                </a:tc>
              </a:tr>
            </a:tbl>
          </a:graphicData>
        </a:graphic>
      </p:graphicFrame>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本章小结</a:t>
            </a:r>
            <a:endParaRPr kumimoji="1" lang="zh-CN" altLang="en-US" sz="2400" dirty="0" err="1">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1784350"/>
            <a:ext cx="7943215" cy="194818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基于图的</a:t>
            </a:r>
            <a:r>
              <a:rPr lang="zh-CN" altLang="en-US" sz="2000" dirty="0">
                <a:latin typeface="微软雅黑" panose="020B0503020204020204" pitchFamily="34" charset="-122"/>
                <a:ea typeface="微软雅黑" panose="020B0503020204020204" pitchFamily="34" charset="-122"/>
              </a:rPr>
              <a:t>覆盖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基于逻辑的</a:t>
            </a:r>
            <a:r>
              <a:rPr lang="zh-CN" altLang="en-US" sz="2000" dirty="0">
                <a:latin typeface="微软雅黑" panose="020B0503020204020204" pitchFamily="34" charset="-122"/>
                <a:ea typeface="微软雅黑" panose="020B0503020204020204" pitchFamily="34" charset="-122"/>
              </a:rPr>
              <a:t>覆盖</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基本</a:t>
            </a:r>
            <a:r>
              <a:rPr lang="zh-CN" altLang="en-US" sz="2000" dirty="0">
                <a:latin typeface="微软雅黑" panose="020B0503020204020204" pitchFamily="34" charset="-122"/>
                <a:ea typeface="微软雅黑" panose="020B0503020204020204" pitchFamily="34" charset="-122"/>
              </a:rPr>
              <a:t>路径</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数据流</a:t>
            </a:r>
            <a:r>
              <a:rPr lang="zh-CN" altLang="en-US" sz="2000" dirty="0">
                <a:latin typeface="微软雅黑" panose="020B0503020204020204" pitchFamily="34" charset="-122"/>
                <a:ea typeface="微软雅黑" panose="020B0503020204020204" pitchFamily="34" charset="-122"/>
              </a:rPr>
              <a:t>覆盖</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sym typeface="+mn-ea"/>
              </a:rPr>
              <a:t>作业</a:t>
            </a:r>
            <a:endParaRPr kumimoji="1" lang="zh-CN" altLang="en-US"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575310" y="2476818"/>
            <a:ext cx="7943215"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本小节有一次作业，具体见</a:t>
            </a:r>
            <a:r>
              <a:rPr lang="en-US" altLang="zh-CN" sz="2000" dirty="0">
                <a:latin typeface="微软雅黑" panose="020B0503020204020204" pitchFamily="34" charset="-122"/>
                <a:ea typeface="微软雅黑" panose="020B0503020204020204" pitchFamily="34" charset="-122"/>
              </a:rPr>
              <a:t>QQ</a:t>
            </a:r>
            <a:r>
              <a:rPr lang="zh-CN" altLang="en-US" sz="2000" dirty="0">
                <a:latin typeface="微软雅黑" panose="020B0503020204020204" pitchFamily="34" charset="-122"/>
                <a:ea typeface="微软雅黑" panose="020B0503020204020204" pitchFamily="34" charset="-122"/>
              </a:rPr>
              <a:t>群</a:t>
            </a:r>
            <a:r>
              <a:rPr lang="zh-CN" altLang="en-US" sz="2000" dirty="0">
                <a:latin typeface="微软雅黑" panose="020B0503020204020204" pitchFamily="34" charset="-122"/>
                <a:ea typeface="微软雅黑" panose="020B0503020204020204" pitchFamily="34" charset="-122"/>
              </a:rPr>
              <a:t>通知</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p:txBody>
          <a:bodyPr/>
          <a:p>
            <a:r>
              <a:rPr lang="en-US" altLang="zh-CN"/>
              <a:t>Q&amp;A</a:t>
            </a:r>
            <a:endParaRPr lang="en-US" altLang="zh-CN"/>
          </a:p>
        </p:txBody>
      </p:sp>
      <p:sp>
        <p:nvSpPr>
          <p:cNvPr id="3" name="文本占位符 2"/>
          <p:cNvSpPr/>
          <p:nvPr>
            <p:ph type="body" sz="quarter" idx="14"/>
          </p:nvPr>
        </p:nvSpPr>
        <p:spPr/>
        <p:txBody>
          <a:bodyPr/>
          <a:p>
            <a:endParaRPr lang="zh-CN" altLang="en-US"/>
          </a:p>
        </p:txBody>
      </p:sp>
    </p:spTree>
  </p:cSld>
  <p:clrMapOvr>
    <a:masterClrMapping/>
  </p:clrMapOvr>
  <p:transition spd="slow">
    <p:wipe dir="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 name="TABLE_ENDDRAG_ORIGIN_RECT" val="447*142"/>
  <p:tag name="TABLE_ENDDRAG_RECT" val="214*244*447*142"/>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 name="TABLE_ENDDRAG_ORIGIN_RECT" val="447*142"/>
  <p:tag name="TABLE_ENDDRAG_RECT" val="214*244*447*142"/>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 name="TABLE_ENDDRAG_ORIGIN_RECT" val="435*157"/>
  <p:tag name="TABLE_ENDDRAG_RECT" val="280*243*435*157"/>
</p:tagLst>
</file>

<file path=ppt/tags/tag154.xml><?xml version="1.0" encoding="utf-8"?>
<p:tagLst xmlns:p="http://schemas.openxmlformats.org/presentationml/2006/main">
  <p:tag name="KSO_WM_BEAUTIFY_FLAG" val=""/>
  <p:tag name="TABLE_ENDDRAG_ORIGIN_RECT" val="435*157"/>
  <p:tag name="TABLE_ENDDRAG_RECT" val="280*243*435*157"/>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TABLE_ENDDRAG_ORIGIN_RECT" val="379*87"/>
  <p:tag name="TABLE_ENDDRAG_RECT" val="108*157*379*87"/>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TABLE_ENDDRAG_ORIGIN_RECT" val="550*345"/>
  <p:tag name="TABLE_ENDDRAG_RECT" val="73*44*550*345"/>
</p:tagLst>
</file>

<file path=ppt/tags/tag176.xml><?xml version="1.0" encoding="utf-8"?>
<p:tagLst xmlns:p="http://schemas.openxmlformats.org/presentationml/2006/main">
  <p:tag name="TABLE_ENDDRAG_ORIGIN_RECT" val="260*147"/>
  <p:tag name="TABLE_ENDDRAG_RECT" val="338*239*260*147"/>
  <p:tag name="KSO_WM_BEAUTIFY_FLAG" val=""/>
</p:tagLst>
</file>

<file path=ppt/tags/tag177.xml><?xml version="1.0" encoding="utf-8"?>
<p:tagLst xmlns:p="http://schemas.openxmlformats.org/presentationml/2006/main">
  <p:tag name="COMMONDATA" val="eyJoZGlkIjoiMTA5NDI2ZWFiMmI1OWE2N2QwMWFkNmFlNWQxNGI5MDgifQ=="/>
  <p:tag name="commondata" val="eyJoZGlkIjoiNGQ1OTYwYTk5NDFmYzY4MTlmNTU4MDJhMGI0NjIxYzMifQ=="/>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TABLE_ENDDRAG_ORIGIN_RECT" val="582*90"/>
  <p:tag name="TABLE_ENDDRAG_RECT" val="74*237*582*90"/>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TABLE_ENDDRAG_ORIGIN_RECT" val="582*90"/>
  <p:tag name="TABLE_ENDDRAG_RECT" val="74*237*582*90"/>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TABLE_ENDDRAG_ORIGIN_RECT" val="582*90"/>
  <p:tag name="TABLE_ENDDRAG_RECT" val="74*237*582*90"/>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TABLE_ENDDRAG_ORIGIN_RECT" val="582*90"/>
  <p:tag name="TABLE_ENDDRAG_RECT" val="74*237*582*90"/>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TABLE_ENDDRAG_ORIGIN_RECT" val="582*90"/>
  <p:tag name="TABLE_ENDDRAG_RECT" val="74*237*582*90"/>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TABLE_ENDDRAG_ORIGIN_RECT" val="582*90"/>
  <p:tag name="TABLE_ENDDRAG_RECT" val="74*237*582*90"/>
  <p:tag name="KSO_WM_BEAUTIFY_FLAG" val=""/>
</p:tagLst>
</file>

<file path=ppt/tags/tag57.xml><?xml version="1.0" encoding="utf-8"?>
<p:tagLst xmlns:p="http://schemas.openxmlformats.org/presentationml/2006/main">
  <p:tag name="TABLE_ENDDRAG_ORIGIN_RECT" val="582*90"/>
  <p:tag name="TABLE_ENDDRAG_RECT" val="74*237*582*90"/>
  <p:tag name="KSO_WM_BEAUTIFY_FLAG" val=""/>
</p:tagLst>
</file>

<file path=ppt/tags/tag58.xml><?xml version="1.0" encoding="utf-8"?>
<p:tagLst xmlns:p="http://schemas.openxmlformats.org/presentationml/2006/main">
  <p:tag name="TABLE_ENDDRAG_ORIGIN_RECT" val="582*90"/>
  <p:tag name="TABLE_ENDDRAG_RECT" val="74*237*582*90"/>
  <p:tag name="KSO_WM_BEAUTIFY_FLAG" val=""/>
</p:tagLst>
</file>

<file path=ppt/tags/tag59.xml><?xml version="1.0" encoding="utf-8"?>
<p:tagLst xmlns:p="http://schemas.openxmlformats.org/presentationml/2006/main">
  <p:tag name="TABLE_ENDDRAG_ORIGIN_RECT" val="582*90"/>
  <p:tag name="TABLE_ENDDRAG_RECT" val="74*237*582*90"/>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TABLE_ENDDRAG_ORIGIN_RECT" val="582*90"/>
  <p:tag name="TABLE_ENDDRAG_RECT" val="74*237*582*90"/>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TABLE_ENDDRAG_ORIGIN_RECT" val="582*90"/>
  <p:tag name="TABLE_ENDDRAG_RECT" val="74*237*582*90"/>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10429</Words>
  <Application>WPS 演示</Application>
  <PresentationFormat>全屏显示(16:9)</PresentationFormat>
  <Paragraphs>1579</Paragraphs>
  <Slides>93</Slides>
  <Notes>60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93</vt:i4>
      </vt:variant>
    </vt:vector>
  </HeadingPairs>
  <TitlesOfParts>
    <vt:vector size="114"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Calibri</vt:lpstr>
      <vt:lpstr>Times New Roman</vt:lpstr>
      <vt:lpstr>Tahoma</vt:lpstr>
      <vt:lpstr>Cambria Math</vt:lpstr>
      <vt:lpstr>等线</vt:lpstr>
      <vt:lpstr>Arial Unicode MS</vt:lpstr>
      <vt:lpstr>MS Mincho</vt:lpstr>
      <vt:lpstr>Segoe Print</vt:lpstr>
      <vt:lpstr>Office 主题​​</vt:lpstr>
      <vt:lpstr>软件测试</vt:lpstr>
      <vt:lpstr>回顾</vt:lpstr>
      <vt:lpstr>本次PPT</vt:lpstr>
      <vt:lpstr>PowerPoint 演示文稿</vt:lpstr>
      <vt:lpstr>白盒测试</vt:lpstr>
      <vt:lpstr>白盒测试的优点</vt:lpstr>
      <vt:lpstr>PowerPoint 演示文稿</vt:lpstr>
      <vt:lpstr>例子：为什么需要图</vt:lpstr>
      <vt:lpstr>控制流图</vt:lpstr>
      <vt:lpstr>控制流图的构造过程</vt:lpstr>
      <vt:lpstr>PowerPoint 演示文稿</vt:lpstr>
      <vt:lpstr>引入DD路径</vt:lpstr>
      <vt:lpstr>DD路径</vt:lpstr>
      <vt:lpstr>例子</vt:lpstr>
      <vt:lpstr>DD路径图</vt:lpstr>
      <vt:lpstr>PowerPoint 演示文稿</vt:lpstr>
      <vt:lpstr>PowerPoint 演示文稿</vt:lpstr>
      <vt:lpstr>PowerPoint 演示文稿</vt:lpstr>
      <vt:lpstr>测试标准</vt:lpstr>
      <vt:lpstr>覆盖率</vt:lpstr>
      <vt:lpstr>PowerPoint 演示文稿</vt:lpstr>
      <vt:lpstr>PowerPoint 演示文稿</vt:lpstr>
      <vt:lpstr>3种覆盖标准及对应的覆盖率</vt:lpstr>
      <vt:lpstr>例子</vt:lpstr>
      <vt:lpstr>对应的程序图</vt:lpstr>
      <vt:lpstr>节点覆盖及测试用例</vt:lpstr>
      <vt:lpstr>PowerPoint 演示文稿</vt:lpstr>
      <vt:lpstr>边覆盖及测试用例</vt:lpstr>
      <vt:lpstr>PowerPoint 演示文稿</vt:lpstr>
      <vt:lpstr>路径覆盖测试用例 </vt:lpstr>
      <vt:lpstr>PowerPoint 演示文稿</vt:lpstr>
      <vt:lpstr>PowerPoint 演示文稿</vt:lpstr>
      <vt:lpstr>PowerPoint 演示文稿</vt:lpstr>
      <vt:lpstr>PowerPoint 演示文稿</vt:lpstr>
      <vt:lpstr>判定覆盖（Decision Coverage）</vt:lpstr>
      <vt:lpstr>例子</vt:lpstr>
      <vt:lpstr>不满足判定覆盖的例子</vt:lpstr>
      <vt:lpstr>PowerPoint 演示文稿</vt:lpstr>
      <vt:lpstr>条件覆盖（Condition Coverage）</vt:lpstr>
      <vt:lpstr>判定覆盖和条件覆盖的关系</vt:lpstr>
      <vt:lpstr>PowerPoint 演示文稿</vt:lpstr>
      <vt:lpstr>PowerPoint 演示文稿</vt:lpstr>
      <vt:lpstr>条件/判定覆盖（Condition/Decision Coverage, C/DC）</vt:lpstr>
      <vt:lpstr>条件-组合覆盖</vt:lpstr>
      <vt:lpstr>PowerPoint 演示文稿</vt:lpstr>
      <vt:lpstr>PowerPoint 演示文稿</vt:lpstr>
      <vt:lpstr>PowerPoint 演示文稿</vt:lpstr>
      <vt:lpstr>MC/DC</vt:lpstr>
      <vt:lpstr>PowerPoint 演示文稿</vt:lpstr>
      <vt:lpstr>例子</vt:lpstr>
      <vt:lpstr>PowerPoint 演示文稿</vt:lpstr>
      <vt:lpstr>覆盖标准之间的关系</vt:lpstr>
      <vt:lpstr>PowerPoint 演示文稿</vt:lpstr>
      <vt:lpstr>PowerPoint 演示文稿</vt:lpstr>
      <vt:lpstr>基本路径（basis path）</vt:lpstr>
      <vt:lpstr>PowerPoint 演示文稿</vt:lpstr>
      <vt:lpstr>圈复杂度</vt:lpstr>
      <vt:lpstr>构造基本路径基的方法</vt:lpstr>
      <vt:lpstr>基本路径测试流程</vt:lpstr>
      <vt:lpstr>例子</vt:lpstr>
      <vt:lpstr>构造基本路径基</vt:lpstr>
      <vt:lpstr>PowerPoint 演示文稿</vt:lpstr>
      <vt:lpstr>编码路径为向量</vt:lpstr>
      <vt:lpstr>PowerPoint 演示文稿</vt:lpstr>
      <vt:lpstr>基本路径基可以不唯一</vt:lpstr>
      <vt:lpstr>PowerPoint 演示文稿</vt:lpstr>
      <vt:lpstr>PowerPoint 演示文稿</vt:lpstr>
      <vt:lpstr>数据流</vt:lpstr>
      <vt:lpstr>数据流分析力图找到有着如下问题的执行</vt:lpstr>
      <vt:lpstr>数据定义指如下情况</vt:lpstr>
      <vt:lpstr>数据使用指如下情况</vt:lpstr>
      <vt:lpstr>PowerPoint 演示文稿</vt:lpstr>
      <vt:lpstr>例子</vt:lpstr>
      <vt:lpstr>PowerPoint 演示文稿</vt:lpstr>
      <vt:lpstr>PowerPoint 演示文稿</vt:lpstr>
      <vt:lpstr>PowerPoint 演示文稿</vt:lpstr>
      <vt:lpstr>PowerPoint 演示文稿</vt:lpstr>
      <vt:lpstr>p-use</vt:lpstr>
      <vt:lpstr>数据流测试</vt:lpstr>
      <vt:lpstr>PowerPoint 演示文稿</vt:lpstr>
      <vt:lpstr>覆盖指标</vt:lpstr>
      <vt:lpstr>数据流覆盖指标</vt:lpstr>
      <vt:lpstr>PowerPoint 演示文稿</vt:lpstr>
      <vt:lpstr>覆盖指标的关系</vt:lpstr>
      <vt:lpstr>例子</vt:lpstr>
      <vt:lpstr>PowerPoint 演示文稿</vt:lpstr>
      <vt:lpstr>啊</vt:lpstr>
      <vt:lpstr>PowerPoint 演示文稿</vt:lpstr>
      <vt:lpstr>PowerPoint 演示文稿</vt:lpstr>
      <vt:lpstr>PowerPoint 演示文稿</vt:lpstr>
      <vt:lpstr>本章小结</vt:lpstr>
      <vt:lpstr>作业</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achao</cp:lastModifiedBy>
  <cp:revision>1691</cp:revision>
  <dcterms:created xsi:type="dcterms:W3CDTF">2020-06-18T01:06:00Z</dcterms:created>
  <dcterms:modified xsi:type="dcterms:W3CDTF">2024-05-05T16:54:21Z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ICV">
    <vt:lpwstr>426427AD8D144D0396529E473195E768</vt:lpwstr>
  </property>
</Properties>
</file>